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322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305" r:id="rId14"/>
    <p:sldId id="265" r:id="rId15"/>
    <p:sldId id="266" r:id="rId16"/>
    <p:sldId id="306" r:id="rId17"/>
    <p:sldId id="267" r:id="rId18"/>
    <p:sldId id="268" r:id="rId19"/>
    <p:sldId id="269" r:id="rId20"/>
    <p:sldId id="270" r:id="rId21"/>
    <p:sldId id="307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308" r:id="rId34"/>
    <p:sldId id="283" r:id="rId35"/>
    <p:sldId id="309" r:id="rId36"/>
    <p:sldId id="284" r:id="rId37"/>
    <p:sldId id="285" r:id="rId38"/>
    <p:sldId id="286" r:id="rId39"/>
    <p:sldId id="310" r:id="rId40"/>
    <p:sldId id="288" r:id="rId41"/>
    <p:sldId id="289" r:id="rId42"/>
    <p:sldId id="290" r:id="rId43"/>
    <p:sldId id="291" r:id="rId44"/>
    <p:sldId id="292" r:id="rId45"/>
    <p:sldId id="293" r:id="rId46"/>
    <p:sldId id="311" r:id="rId47"/>
    <p:sldId id="294" r:id="rId48"/>
    <p:sldId id="312" r:id="rId49"/>
    <p:sldId id="295" r:id="rId50"/>
    <p:sldId id="296" r:id="rId51"/>
    <p:sldId id="313" r:id="rId52"/>
    <p:sldId id="314" r:id="rId53"/>
    <p:sldId id="315" r:id="rId54"/>
    <p:sldId id="316" r:id="rId55"/>
    <p:sldId id="317" r:id="rId56"/>
    <p:sldId id="297" r:id="rId57"/>
    <p:sldId id="318" r:id="rId58"/>
    <p:sldId id="298" r:id="rId59"/>
    <p:sldId id="299" r:id="rId60"/>
    <p:sldId id="300" r:id="rId61"/>
    <p:sldId id="301" r:id="rId62"/>
    <p:sldId id="319" r:id="rId63"/>
    <p:sldId id="320" r:id="rId64"/>
    <p:sldId id="302" r:id="rId65"/>
    <p:sldId id="303" r:id="rId66"/>
    <p:sldId id="321" r:id="rId6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7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0" Type="http://schemas.openxmlformats.org/officeDocument/2006/relationships/tableStyles" Target="tableStyles.xml"/><Relationship Id="rId7" Type="http://schemas.openxmlformats.org/officeDocument/2006/relationships/slide" Target="slides/slide3.xml"/><Relationship Id="rId69" Type="http://schemas.openxmlformats.org/officeDocument/2006/relationships/viewProps" Target="viewProps.xml"/><Relationship Id="rId68" Type="http://schemas.openxmlformats.org/officeDocument/2006/relationships/presProps" Target="presProps.xml"/><Relationship Id="rId67" Type="http://schemas.openxmlformats.org/officeDocument/2006/relationships/slide" Target="slides/slide63.xml"/><Relationship Id="rId66" Type="http://schemas.openxmlformats.org/officeDocument/2006/relationships/slide" Target="slides/slide62.xml"/><Relationship Id="rId65" Type="http://schemas.openxmlformats.org/officeDocument/2006/relationships/slide" Target="slides/slide61.xml"/><Relationship Id="rId64" Type="http://schemas.openxmlformats.org/officeDocument/2006/relationships/slide" Target="slides/slide60.xml"/><Relationship Id="rId63" Type="http://schemas.openxmlformats.org/officeDocument/2006/relationships/slide" Target="slides/slide59.xml"/><Relationship Id="rId62" Type="http://schemas.openxmlformats.org/officeDocument/2006/relationships/slide" Target="slides/slide58.xml"/><Relationship Id="rId61" Type="http://schemas.openxmlformats.org/officeDocument/2006/relationships/slide" Target="slides/slide57.xml"/><Relationship Id="rId60" Type="http://schemas.openxmlformats.org/officeDocument/2006/relationships/slide" Target="slides/slide56.xml"/><Relationship Id="rId6" Type="http://schemas.openxmlformats.org/officeDocument/2006/relationships/slide" Target="slides/slide2.xml"/><Relationship Id="rId59" Type="http://schemas.openxmlformats.org/officeDocument/2006/relationships/slide" Target="slides/slide55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4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中册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6.xml"/><Relationship Id="rId4" Type="http://schemas.openxmlformats.org/officeDocument/2006/relationships/slide" Target="slide46.xml"/><Relationship Id="rId3" Type="http://schemas.openxmlformats.org/officeDocument/2006/relationships/slide" Target="slide23.xml"/><Relationship Id="rId2" Type="http://schemas.openxmlformats.org/officeDocument/2006/relationships/image" Target="../media/image10.jpeg"/><Relationship Id="rId1" Type="http://schemas.openxmlformats.org/officeDocument/2006/relationships/slide" Target="slide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085b349ef?sp=1&amp;pid=fe9314ab3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新闻性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：含有新闻报道的特点，不仅具备及时性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，而且具备新闻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报道意义上的真实性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文学性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：不同于一般新闻报道的简单实录，通过选择提炼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证真实性的前提下突出反映对象的典型意义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，形象化地加以表现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体现出作者的思想情感倾向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，从而使之具有较高的可读性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、感染力和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说服力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报告文学可以写人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，可以写事，也可以写问题。《包身工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》属于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1225ee03?pid=77103849f&amp;color=0,0,0&amp;vtp=1&amp;bt=1&amp;bbb=1"/>
          <p:cNvSpPr/>
          <p:nvPr/>
        </p:nvSpPr>
        <p:spPr>
          <a:xfrm>
            <a:off x="612648" y="466345"/>
            <a:ext cx="10963656" cy="697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四、语言基础</a:t>
            </a:r>
            <a:endParaRPr lang="en-US" altLang="zh-CN" sz="3200" dirty="0"/>
          </a:p>
        </p:txBody>
      </p:sp>
      <p:sp>
        <p:nvSpPr>
          <p:cNvPr id="3" name="QB_5_BD.1_1#28634b39b?sp=1&amp;pid=31225ee03&amp;color=0,0,0&amp;vtp=1&amp;bbb=1"/>
          <p:cNvSpPr/>
          <p:nvPr/>
        </p:nvSpPr>
        <p:spPr>
          <a:xfrm>
            <a:off x="612648" y="1151462"/>
            <a:ext cx="10963656" cy="497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30520" algn="l"/>
              </a:tabLst>
              <a:defRPr/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305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①蠕动(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②籼米(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305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③揩地板(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④谄媚(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305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⑤簿子(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⑥弄堂(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305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⑦荤腥(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⑧胆怯(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305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⑨水门汀(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⑩褴褛(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305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⑪五卅(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⑫皮辊(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305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⑬轧票处(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5_AN.2_1#28634b39b.bracket?pid=31225ee03&amp;color=0,0,0&amp;vpa=1&amp;vtp=1&amp;bbb=1"/>
          <p:cNvSpPr/>
          <p:nvPr/>
        </p:nvSpPr>
        <p:spPr>
          <a:xfrm>
            <a:off x="1816767" y="1785827"/>
            <a:ext cx="614363" cy="59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rú</a:t>
            </a:r>
            <a:endParaRPr lang="en-US" altLang="zh-CN" sz="2800" dirty="0"/>
          </a:p>
        </p:txBody>
      </p:sp>
      <p:sp>
        <p:nvSpPr>
          <p:cNvPr id="5" name="QB_5_AN.3_1#28634b39b.bracket?pid=31225ee03&amp;color=0,0,0&amp;vpa=2&amp;vtp=1&amp;bbb=1"/>
          <p:cNvSpPr/>
          <p:nvPr/>
        </p:nvSpPr>
        <p:spPr>
          <a:xfrm>
            <a:off x="7184422" y="1785827"/>
            <a:ext cx="912813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xi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6" name="QB_5_AN.4_1#28634b39b.bracket?pid=31225ee03&amp;color=0,0,0&amp;vpa=3&amp;vtp=1&amp;bbb=1"/>
          <p:cNvSpPr/>
          <p:nvPr/>
        </p:nvSpPr>
        <p:spPr>
          <a:xfrm>
            <a:off x="2108867" y="2408127"/>
            <a:ext cx="735013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k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i</a:t>
            </a:r>
            <a:endParaRPr lang="en-US" altLang="zh-CN" sz="2800" dirty="0"/>
          </a:p>
        </p:txBody>
      </p:sp>
      <p:sp>
        <p:nvSpPr>
          <p:cNvPr id="7" name="QB_5_AN.5_1#28634b39b.bracket?pid=31225ee03&amp;color=0,0,0&amp;vpa=4&amp;vtp=1&amp;bbb=1"/>
          <p:cNvSpPr/>
          <p:nvPr/>
        </p:nvSpPr>
        <p:spPr>
          <a:xfrm>
            <a:off x="7235222" y="2408127"/>
            <a:ext cx="992188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ch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8" name="QB_5_AN.6_1#28634b39b.bracket?pid=31225ee03&amp;color=0,0,0&amp;vpa=5&amp;vtp=1&amp;bbb=1"/>
          <p:cNvSpPr/>
          <p:nvPr/>
        </p:nvSpPr>
        <p:spPr>
          <a:xfrm>
            <a:off x="1791367" y="3030427"/>
            <a:ext cx="655638" cy="59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bù</a:t>
            </a:r>
            <a:endParaRPr lang="en-US" altLang="zh-CN" sz="2800" dirty="0"/>
          </a:p>
        </p:txBody>
      </p:sp>
      <p:sp>
        <p:nvSpPr>
          <p:cNvPr id="9" name="QB_5_AN.7_1#28634b39b.bracket?pid=31225ee03&amp;color=0,0,0&amp;vpa=6&amp;vtp=1&amp;bbb=1"/>
          <p:cNvSpPr/>
          <p:nvPr/>
        </p:nvSpPr>
        <p:spPr>
          <a:xfrm>
            <a:off x="7184422" y="3030427"/>
            <a:ext cx="928688" cy="59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lònɡ</a:t>
            </a:r>
            <a:endParaRPr lang="en-US" altLang="zh-CN" sz="2800" dirty="0"/>
          </a:p>
        </p:txBody>
      </p:sp>
      <p:sp>
        <p:nvSpPr>
          <p:cNvPr id="10" name="QB_5_AN.8_1#28634b39b.bracket?pid=31225ee03&amp;color=0,0,0&amp;vpa=7&amp;vtp=1&amp;bbb=1"/>
          <p:cNvSpPr/>
          <p:nvPr/>
        </p:nvSpPr>
        <p:spPr>
          <a:xfrm>
            <a:off x="1791367" y="3652727"/>
            <a:ext cx="854075" cy="59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hūn</a:t>
            </a:r>
            <a:endParaRPr lang="en-US" altLang="zh-CN" sz="2800" dirty="0"/>
          </a:p>
        </p:txBody>
      </p:sp>
      <p:sp>
        <p:nvSpPr>
          <p:cNvPr id="11" name="QB_5_AN.9_1#28634b39b.bracket?pid=31225ee03&amp;color=0,0,0&amp;vpa=8&amp;vtp=1&amp;bbb=1"/>
          <p:cNvSpPr/>
          <p:nvPr/>
        </p:nvSpPr>
        <p:spPr>
          <a:xfrm>
            <a:off x="7197122" y="3652727"/>
            <a:ext cx="712788" cy="59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qiè</a:t>
            </a:r>
            <a:endParaRPr lang="en-US" altLang="zh-CN" sz="2800" dirty="0"/>
          </a:p>
        </p:txBody>
      </p:sp>
      <p:sp>
        <p:nvSpPr>
          <p:cNvPr id="12" name="QB_5_AN.10_1#28634b39b.bracket?pid=31225ee03&amp;color=0,0,0&amp;vpa=9&amp;vtp=1&amp;bbb=1"/>
          <p:cNvSpPr/>
          <p:nvPr/>
        </p:nvSpPr>
        <p:spPr>
          <a:xfrm>
            <a:off x="2134267" y="4275027"/>
            <a:ext cx="869950" cy="59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tīnɡ</a:t>
            </a:r>
            <a:endParaRPr lang="en-US" altLang="zh-CN" sz="2800" dirty="0"/>
          </a:p>
        </p:txBody>
      </p:sp>
      <p:sp>
        <p:nvSpPr>
          <p:cNvPr id="13" name="QB_5_AN.11_1#28634b39b.bracket?pid=31225ee03&amp;color=0,0,0&amp;vpa=10&amp;vtp=1&amp;bbb=1"/>
          <p:cNvSpPr/>
          <p:nvPr/>
        </p:nvSpPr>
        <p:spPr>
          <a:xfrm>
            <a:off x="7184422" y="4275027"/>
            <a:ext cx="735013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l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14" name="QB_5_AN.12_1#28634b39b.bracket?pid=31225ee03&amp;color=0,0,0&amp;vpa=11&amp;vtp=1&amp;bbb=1"/>
          <p:cNvSpPr/>
          <p:nvPr/>
        </p:nvSpPr>
        <p:spPr>
          <a:xfrm>
            <a:off x="8138509" y="4275027"/>
            <a:ext cx="555625" cy="59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lǚ</a:t>
            </a:r>
            <a:endParaRPr lang="en-US" altLang="zh-CN" sz="2800" dirty="0"/>
          </a:p>
        </p:txBody>
      </p:sp>
      <p:sp>
        <p:nvSpPr>
          <p:cNvPr id="15" name="QB_5_AN.13_1#28634b39b.bracket?pid=31225ee03&amp;color=0,0,0&amp;vpa=12&amp;vtp=1&amp;bbb=1"/>
          <p:cNvSpPr/>
          <p:nvPr/>
        </p:nvSpPr>
        <p:spPr>
          <a:xfrm>
            <a:off x="1814386" y="4897327"/>
            <a:ext cx="673100" cy="59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s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endParaRPr lang="en-US" altLang="zh-CN" sz="2800" dirty="0">
              <a:latin typeface="宋体" panose="02010600030101010101" pitchFamily="2" charset="-122"/>
            </a:endParaRPr>
          </a:p>
        </p:txBody>
      </p:sp>
      <p:sp>
        <p:nvSpPr>
          <p:cNvPr id="16" name="QB_5_AN.14_1#28634b39b.bracket?pid=31225ee03&amp;color=0,0,0&amp;vpa=13&amp;vtp=1&amp;bbb=1"/>
          <p:cNvSpPr/>
          <p:nvPr/>
        </p:nvSpPr>
        <p:spPr>
          <a:xfrm>
            <a:off x="7293959" y="4897327"/>
            <a:ext cx="850900" cy="59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ɡǔn</a:t>
            </a:r>
            <a:endParaRPr lang="en-US" altLang="zh-CN" sz="2800" dirty="0"/>
          </a:p>
        </p:txBody>
      </p:sp>
      <p:sp>
        <p:nvSpPr>
          <p:cNvPr id="17" name="QB_5_AN.15_1#28634b39b.bracket?pid=31225ee03&amp;color=0,0,0&amp;vpa=14&amp;vtp=1&amp;bbb=1"/>
          <p:cNvSpPr/>
          <p:nvPr/>
        </p:nvSpPr>
        <p:spPr>
          <a:xfrm>
            <a:off x="2131886" y="5519627"/>
            <a:ext cx="730250" cy="59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ɡ</a:t>
            </a: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á</a:t>
            </a:r>
            <a:endParaRPr lang="en-US" altLang="zh-CN" sz="2800" dirty="0">
              <a:latin typeface="宋体" panose="02010600030101010101" pitchFamily="2" charset="-122"/>
            </a:endParaRPr>
          </a:p>
        </p:txBody>
      </p:sp>
      <p:sp>
        <p:nvSpPr>
          <p:cNvPr id="18" name="QB_5_BD.1_1#28634b39b?sp=1&amp;pid=31225ee03&amp;color=0,0,0&amp;vtp=1&amp;bbb=1&amp;zzd= 3"/>
          <p:cNvSpPr/>
          <p:nvPr/>
        </p:nvSpPr>
        <p:spPr>
          <a:xfrm>
            <a:off x="1127030" y="24087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5_BD.1_1#28634b39b?sp=1&amp;pid=31225ee03&amp;color=0,0,0&amp;vtp=1&amp;bbb=1&amp;zzd= 3"/>
          <p:cNvSpPr/>
          <p:nvPr/>
        </p:nvSpPr>
        <p:spPr>
          <a:xfrm>
            <a:off x="6558185" y="24087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5_BD.1_1#28634b39b?sp=1&amp;pid=31225ee03&amp;color=0,0,0&amp;vtp=1&amp;bbb=1&amp;zzd= 5"/>
          <p:cNvSpPr/>
          <p:nvPr/>
        </p:nvSpPr>
        <p:spPr>
          <a:xfrm>
            <a:off x="1127030" y="30310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5_BD.1_1#28634b39b?sp=1&amp;pid=31225ee03&amp;color=0,0,0&amp;vtp=1&amp;bbb=1&amp;zzd= 5"/>
          <p:cNvSpPr/>
          <p:nvPr/>
        </p:nvSpPr>
        <p:spPr>
          <a:xfrm>
            <a:off x="6558185" y="30310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B_5_BD.1_1#28634b39b?sp=1&amp;pid=31225ee03&amp;color=0,0,0&amp;vtp=1&amp;bbb=1&amp;zzd= 7"/>
          <p:cNvSpPr/>
          <p:nvPr/>
        </p:nvSpPr>
        <p:spPr>
          <a:xfrm>
            <a:off x="1127030" y="36533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B_5_BD.1_1#28634b39b?sp=1&amp;pid=31225ee03&amp;color=0,0,0&amp;vtp=1&amp;bbb=1&amp;zzd= 7"/>
          <p:cNvSpPr/>
          <p:nvPr/>
        </p:nvSpPr>
        <p:spPr>
          <a:xfrm>
            <a:off x="6558185" y="36533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QB_5_BD.1_1#28634b39b?sp=1&amp;pid=31225ee03&amp;color=0,0,0&amp;vtp=1&amp;bbb=1&amp;zzd= 9"/>
          <p:cNvSpPr/>
          <p:nvPr/>
        </p:nvSpPr>
        <p:spPr>
          <a:xfrm>
            <a:off x="1127030" y="42756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QB_5_BD.1_1#28634b39b?sp=1&amp;pid=31225ee03&amp;color=0,0,0&amp;vtp=1&amp;bbb=1&amp;zzd= 9"/>
          <p:cNvSpPr/>
          <p:nvPr/>
        </p:nvSpPr>
        <p:spPr>
          <a:xfrm>
            <a:off x="6913785" y="42756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QB_5_BD.1_1#28634b39b?sp=1&amp;pid=31225ee03&amp;color=0,0,0&amp;vtp=1&amp;bbb=1&amp;zzd= 11"/>
          <p:cNvSpPr/>
          <p:nvPr/>
        </p:nvSpPr>
        <p:spPr>
          <a:xfrm>
            <a:off x="1838230" y="48979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QB_5_BD.1_1#28634b39b?sp=1&amp;pid=31225ee03&amp;color=0,0,0&amp;vtp=1&amp;bbb=1&amp;zzd= 11"/>
          <p:cNvSpPr/>
          <p:nvPr/>
        </p:nvSpPr>
        <p:spPr>
          <a:xfrm>
            <a:off x="6558185" y="48979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QB_5_BD.1_1#28634b39b?sp=1&amp;pid=31225ee03&amp;color=0,0,0&amp;vtp=1&amp;bbb=1&amp;zzd= 11"/>
          <p:cNvSpPr/>
          <p:nvPr/>
        </p:nvSpPr>
        <p:spPr>
          <a:xfrm>
            <a:off x="6913785" y="48979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QB_5_BD.1_1#28634b39b?sp=1&amp;pid=31225ee03&amp;color=0,0,0&amp;vtp=1&amp;bbb=1&amp;zzd= 13"/>
          <p:cNvSpPr/>
          <p:nvPr/>
        </p:nvSpPr>
        <p:spPr>
          <a:xfrm>
            <a:off x="1554067" y="55202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QB_5_BD.1_1#28634b39b?sp=1&amp;pid=31225ee03&amp;color=0,0,0&amp;vtp=1&amp;bbb=1&amp;zzd= 13"/>
          <p:cNvSpPr/>
          <p:nvPr/>
        </p:nvSpPr>
        <p:spPr>
          <a:xfrm>
            <a:off x="6985222" y="55202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QB_5_BD.1_1#28634b39b?sp=1&amp;pid=31225ee03&amp;color=0,0,0&amp;vtp=1&amp;bbb=1&amp;zzd= 15"/>
          <p:cNvSpPr/>
          <p:nvPr/>
        </p:nvSpPr>
        <p:spPr>
          <a:xfrm>
            <a:off x="1198467" y="61552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  <p:bldP spid="14" grpId="0" animBg="1" build="p"/>
      <p:bldP spid="15" grpId="0" animBg="1" build="p"/>
      <p:bldP spid="16" grpId="0" animBg="1" build="p"/>
      <p:bldP spid="17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6_1#43c29a744?sp=1&amp;pid=31225ee03&amp;color=0,0,0&amp;vtp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写对字形</a:t>
            </a:r>
            <a:endParaRPr lang="en-US" altLang="zh-CN" sz="2800" dirty="0"/>
          </a:p>
        </p:txBody>
      </p:sp>
      <p:sp>
        <p:nvSpPr>
          <p:cNvPr id="3" name="QB_5_BD.16_2#43c29a744?bid=1&amp;pid=31225ee03&amp;color=0,0,0&amp;vtp=1"/>
          <p:cNvSpPr/>
          <p:nvPr/>
        </p:nvSpPr>
        <p:spPr>
          <a:xfrm>
            <a:off x="1430212" y="1099391"/>
            <a:ext cx="2012950" cy="2590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执niù(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)窕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山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yǒu(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)黑</a:t>
            </a:r>
            <a:endParaRPr lang="en-US" altLang="zh-CN" sz="2800" dirty="0"/>
          </a:p>
        </p:txBody>
      </p:sp>
      <p:sp>
        <p:nvSpPr>
          <p:cNvPr id="6" name="QB_5_AN.17_1#43c29a744.bracket?pid=31225ee03&amp;color=0,0,0&amp;vpa=15&amp;vtp=1"/>
          <p:cNvSpPr/>
          <p:nvPr/>
        </p:nvSpPr>
        <p:spPr>
          <a:xfrm>
            <a:off x="2377155" y="110701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拗</a:t>
            </a:r>
            <a:endParaRPr lang="en-US" altLang="zh-CN" sz="2800" dirty="0"/>
          </a:p>
        </p:txBody>
      </p:sp>
      <p:sp>
        <p:nvSpPr>
          <p:cNvPr id="7" name="QB_5_AN.18_1#43c29a744.bracket?pid=31225ee03&amp;color=0,0,0&amp;vpa=16&amp;vtp=1"/>
          <p:cNvSpPr/>
          <p:nvPr/>
        </p:nvSpPr>
        <p:spPr>
          <a:xfrm>
            <a:off x="2100930" y="175471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窈</a:t>
            </a:r>
            <a:endParaRPr lang="en-US" altLang="zh-CN" sz="2800" dirty="0"/>
          </a:p>
        </p:txBody>
      </p:sp>
      <p:sp>
        <p:nvSpPr>
          <p:cNvPr id="8" name="QB_5_AN.19_1#43c29a744.bracket?pid=31225ee03&amp;color=0,0,0&amp;vpa=17&amp;vtp=1"/>
          <p:cNvSpPr/>
          <p:nvPr/>
        </p:nvSpPr>
        <p:spPr>
          <a:xfrm>
            <a:off x="2278730" y="240241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坳</a:t>
            </a:r>
            <a:endParaRPr lang="en-US" altLang="zh-CN" sz="2800" dirty="0"/>
          </a:p>
        </p:txBody>
      </p:sp>
      <p:sp>
        <p:nvSpPr>
          <p:cNvPr id="9" name="QB_5_AN.20_1#43c29a744.bracket?pid=31225ee03&amp;color=0,0,0&amp;vpa=18&amp;vtp=1"/>
          <p:cNvSpPr/>
          <p:nvPr/>
        </p:nvSpPr>
        <p:spPr>
          <a:xfrm>
            <a:off x="2100930" y="305011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黝</a:t>
            </a:r>
            <a:endParaRPr lang="en-US" altLang="zh-CN" sz="2800" dirty="0"/>
          </a:p>
        </p:txBody>
      </p:sp>
      <p:sp>
        <p:nvSpPr>
          <p:cNvPr id="14" name="QB_5_BD.16_2#43c29a744?bid=1&amp;pid=31225ee03&amp;color=0,0,0&amp;vtp=1"/>
          <p:cNvSpPr/>
          <p:nvPr/>
        </p:nvSpPr>
        <p:spPr>
          <a:xfrm>
            <a:off x="612649" y="2123011"/>
            <a:ext cx="5254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5" name="SystemAddBraceShape"/>
          <p:cNvSpPr/>
          <p:nvPr/>
        </p:nvSpPr>
        <p:spPr>
          <a:xfrm>
            <a:off x="1112712" y="1353391"/>
            <a:ext cx="165100" cy="217932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6_4#43c29a744?bid=2&amp;pid=31225ee03&amp;color=0,0,0&amp;vtp=1"/>
          <p:cNvSpPr/>
          <p:nvPr/>
        </p:nvSpPr>
        <p:spPr>
          <a:xfrm>
            <a:off x="1430212" y="468000"/>
            <a:ext cx="2624138" cy="2590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包身qì(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qiè(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)而不舍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提纲qiè(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)领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xiē(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)子</a:t>
            </a:r>
            <a:endParaRPr lang="en-US" altLang="zh-CN" sz="2800" dirty="0"/>
          </a:p>
        </p:txBody>
      </p:sp>
      <p:sp>
        <p:nvSpPr>
          <p:cNvPr id="3" name="QB_5_AN.21_1#43c29a744.bracket?pid=31225ee03&amp;color=0,0,0&amp;vpa=19&amp;vtp=1"/>
          <p:cNvSpPr/>
          <p:nvPr/>
        </p:nvSpPr>
        <p:spPr>
          <a:xfrm>
            <a:off x="2554955" y="475620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契</a:t>
            </a:r>
            <a:endParaRPr lang="en-US" altLang="zh-CN" sz="2800" dirty="0"/>
          </a:p>
        </p:txBody>
      </p:sp>
      <p:sp>
        <p:nvSpPr>
          <p:cNvPr id="4" name="QB_5_AN.22_1#43c29a744.bracket?pid=31225ee03&amp;color=0,0,0&amp;vpa=20&amp;vtp=1"/>
          <p:cNvSpPr/>
          <p:nvPr/>
        </p:nvSpPr>
        <p:spPr>
          <a:xfrm>
            <a:off x="2000919" y="1123320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锲</a:t>
            </a:r>
            <a:endParaRPr lang="en-US" altLang="zh-CN" sz="2800" dirty="0"/>
          </a:p>
        </p:txBody>
      </p:sp>
      <p:sp>
        <p:nvSpPr>
          <p:cNvPr id="5" name="QB_5_AN.23_1#43c29a744.bracket?pid=31225ee03&amp;color=0,0,0&amp;vpa=21&amp;vtp=1"/>
          <p:cNvSpPr/>
          <p:nvPr/>
        </p:nvSpPr>
        <p:spPr>
          <a:xfrm>
            <a:off x="2712119" y="1771020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挈</a:t>
            </a:r>
            <a:endParaRPr lang="en-US" altLang="zh-CN" sz="2800" dirty="0"/>
          </a:p>
        </p:txBody>
      </p:sp>
      <p:sp>
        <p:nvSpPr>
          <p:cNvPr id="6" name="QB_5_AN.24_1#43c29a744.bracket?pid=31225ee03&amp;color=0,0,0&amp;vpa=22&amp;vtp=1"/>
          <p:cNvSpPr/>
          <p:nvPr/>
        </p:nvSpPr>
        <p:spPr>
          <a:xfrm>
            <a:off x="2000919" y="2418720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楔</a:t>
            </a:r>
            <a:endParaRPr lang="en-US" altLang="zh-CN" sz="2800" dirty="0"/>
          </a:p>
        </p:txBody>
      </p:sp>
      <p:sp>
        <p:nvSpPr>
          <p:cNvPr id="7" name="QB_5_BD.16_4#43c29a744?bid=2&amp;pid=31225ee03&amp;color=0,0,0&amp;vtp=1"/>
          <p:cNvSpPr/>
          <p:nvPr/>
        </p:nvSpPr>
        <p:spPr>
          <a:xfrm>
            <a:off x="612649" y="1491620"/>
            <a:ext cx="5254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8" name="SystemAddBraceShape"/>
          <p:cNvSpPr/>
          <p:nvPr/>
        </p:nvSpPr>
        <p:spPr>
          <a:xfrm>
            <a:off x="1112712" y="722000"/>
            <a:ext cx="165100" cy="217932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5_1#4d56c82a0?pid=31225ee03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辨析词义</a:t>
            </a:r>
            <a:endParaRPr lang="en-US" altLang="zh-CN" sz="2800" dirty="0"/>
          </a:p>
        </p:txBody>
      </p:sp>
      <p:sp>
        <p:nvSpPr>
          <p:cNvPr id="3" name="QB_6_BD.26_1#e9b99da18?sp=1&amp;pid=4d56c82a0&amp;color=0,0,0&amp;vtp=1&amp;bbb=1"/>
          <p:cNvSpPr/>
          <p:nvPr/>
        </p:nvSpPr>
        <p:spPr>
          <a:xfrm>
            <a:off x="612648" y="1099391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营利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·盈利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90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营利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谋求利润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谋求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盈利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扣除成本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后获得的利润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90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未经著作权人许可，以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为目的复制发行其文学作品的行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为，属于侵权行为。</a:t>
            </a:r>
            <a:endParaRPr lang="en-US" altLang="zh-CN" sz="2800" dirty="0"/>
          </a:p>
        </p:txBody>
      </p:sp>
      <p:pic>
        <p:nvPicPr>
          <p:cNvPr id="4" name="QB_6_BD.26_1#e9b99da18?pid=4d56c82a0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963499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B_6_BD.26_2#e9b99da18?pid=4d56c82a0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3243659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8" name="QB_6_AN.27_1#e9b99da18.blank?pid=4d56c82a0&amp;color=0,0,0&amp;vpa=23&amp;vtp=1&amp;bbb=1"/>
          <p:cNvSpPr/>
          <p:nvPr/>
        </p:nvSpPr>
        <p:spPr>
          <a:xfrm>
            <a:off x="5296566" y="3012011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营利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8_1#b82aae169?sp=1&amp;pid=4d56c82a0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横七竖八·乱七八糟</a:t>
            </a:r>
            <a:endParaRPr lang="en-US" altLang="zh-CN" sz="2800" dirty="0"/>
          </a:p>
        </p:txBody>
      </p:sp>
      <p:pic>
        <p:nvPicPr>
          <p:cNvPr id="3" name="QB_6_BD.28_1#b82aae169?pid=4d56c82a0&amp;color=0,0,0&amp;tib=255,255,255&amp;iip=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323419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6_BD.28_2#b82aae169?pid=4d56c82a0&amp;color=0,0,0&amp;vtp=1&amp;bbb=1&amp;hb=1"/>
          <p:cNvSpPr/>
          <p:nvPr/>
        </p:nvSpPr>
        <p:spPr>
          <a:xfrm>
            <a:off x="612648" y="109939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二者都有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杂乱无章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横七竖八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形容纵横杂乱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乱七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八糟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形容混乱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乱糟糟的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但二者又有所不同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横七竖八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用来形容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具体的事物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所指对象有局限性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乱七八糟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所指对象可以是具体的事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也可以是抽象的事物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pic>
        <p:nvPicPr>
          <p:cNvPr id="5" name="QB_6_BD.28_2#b82aae169?pid=4d56c82a0&amp;color=0,0,0&amp;tib=255,255,255&amp;iip=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3939619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B_6_BD.28_3#b82aae169?pid=4d56c82a0&amp;color=0,0,0&amp;vtp=1&amp;bbb=1&amp;hb=1"/>
          <p:cNvSpPr/>
          <p:nvPr/>
        </p:nvSpPr>
        <p:spPr>
          <a:xfrm>
            <a:off x="612648" y="37155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大家东一嘴,西一嘴,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每个人都说了很多,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的,讨论的内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容也渐渐偏离了主题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sp>
        <p:nvSpPr>
          <p:cNvPr id="7" name="QB_6_AN.29_1#b82aae169.blank?pid=4d56c82a0&amp;color=0,0,0&amp;vpa=24&amp;vtp=1&amp;bbb=1"/>
          <p:cNvSpPr/>
          <p:nvPr/>
        </p:nvSpPr>
        <p:spPr>
          <a:xfrm>
            <a:off x="7696867" y="3685111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乱七八糟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0_1#eb4661419?sp=1&amp;pid=31225ee03&amp;color=0,0,0&amp;vtp=1&amp;bt=1&amp;bb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积累成语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请根据词义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，在横线上填写恰当的课内成语。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外面攻打，里面接应。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用不着想，形容说话做事迅速。</a:t>
            </a:r>
            <a:endParaRPr lang="en-US" altLang="zh-CN" sz="2800" dirty="0"/>
          </a:p>
        </p:txBody>
      </p:sp>
      <p:sp>
        <p:nvSpPr>
          <p:cNvPr id="3" name="QB_5_AN.31_1#eb4661419.blank?pid=31225ee03&amp;color=0,0,0&amp;vpa=25&amp;vtp=1&amp;bbb=1"/>
          <p:cNvSpPr/>
          <p:nvPr/>
        </p:nvSpPr>
        <p:spPr>
          <a:xfrm>
            <a:off x="978566" y="17329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里应外合</a:t>
            </a:r>
            <a:endParaRPr lang="en-US" altLang="zh-CN" sz="2800" dirty="0"/>
          </a:p>
        </p:txBody>
      </p:sp>
      <p:sp>
        <p:nvSpPr>
          <p:cNvPr id="4" name="QB_5_AN.32_1#eb4661419.blank?pid=31225ee03&amp;color=0,0,0&amp;vpa=26&amp;vtp=1&amp;bbb=1"/>
          <p:cNvSpPr/>
          <p:nvPr/>
        </p:nvSpPr>
        <p:spPr>
          <a:xfrm>
            <a:off x="978566" y="23806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不假思索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6_1#4471d86de?sp=1&amp;pid=31225ee03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分析引号的用法及表达效果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蓬头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赤脚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一边扣着纽扣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几个睡眼惺忪的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懒虫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从楼上冲下来了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自来水龙头边挤满了人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用手捧些水来浇在脸上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在行文中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，使用引号，有时会有独特的效果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。文中画横线部分使用了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，请分析其用法及表达效果。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77_1#4471d86de?sp=1&amp;pid=31225ee03&amp;color=0,0,0&amp;vtp=1&amp;bt=1&amp;bbb=1&amp;hb=1&amp;hla=1"/>
          <p:cNvSpPr/>
          <p:nvPr/>
        </p:nvSpPr>
        <p:spPr>
          <a:xfrm>
            <a:off x="612648" y="368872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文中画横线部分的引号标示讽刺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。“懒虫”指懒惰的人，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多含贬义。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但在此处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，作者将这个词加上引号，实际上是为了说明这些所谓“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懒虫”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并非真的懒惰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。这些被剥削和压榨的包身工一大早便匆忙起床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，在极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7_1#4471d86de?sp=1&amp;pid=31225ee03&amp;color=0,0,0&amp;vtp=1&amp;bt=1&amp;bbb=1&amp;hb=1&amp;hltap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76_1#4471d86de?sp=1&amp;pid=31225ee03&amp;color=0,0,0&amp;vtp=1&amp;bt=1&amp;bbb=1&amp;hb=1&amp;hla=1"/>
          <p:cNvSpPr/>
          <p:nvPr/>
        </p:nvSpPr>
        <p:spPr>
          <a:xfrm>
            <a:off x="612648" y="4426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其艰苦的条件下生活和工作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，根本谈不上懒惰。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通过这种讽刺的手法，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表达了作者对包身工悲惨遭遇的同情，以及对当时社会不公的强烈批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判。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271220357?pid=31225ee03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语用知识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引号的常见用法及表达效果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标示语段中直接引用的内容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后来他对于我那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人心惟危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说的怀疑减少了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表达效果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增强文本的真实性和权威性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保留原汁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原味的表达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标示需要着重论述或强调的内容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这里所谓的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不是指文字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而是指文采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表达效果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突出关键内容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强化作者的表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达意图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dbb467243.fixed?pid=27d0c9145&amp;color=0,173,163&amp;vtp=1&amp;bbb=1"/>
          <p:cNvSpPr/>
          <p:nvPr/>
        </p:nvSpPr>
        <p:spPr>
          <a:xfrm>
            <a:off x="877824" y="2624328"/>
            <a:ext cx="11164888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中国革命传统作品研习——苦难与新生</a:t>
            </a:r>
            <a:endParaRPr lang="en-US" altLang="zh-CN" sz="4000" dirty="0"/>
          </a:p>
        </p:txBody>
      </p:sp>
      <p:sp>
        <p:nvSpPr>
          <p:cNvPr id="3" name="C_2#dbb467243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_BD#dbb467243.fixed?pid=27d0c9145&amp;color=0,173,163&amp;vtp=1&amp;bbb=1"/>
          <p:cNvSpPr/>
          <p:nvPr/>
        </p:nvSpPr>
        <p:spPr>
          <a:xfrm>
            <a:off x="877824" y="3493008"/>
            <a:ext cx="10981944" cy="1041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第7课</a:t>
            </a:r>
            <a:r>
              <a:rPr lang="en-US" altLang="zh-CN" sz="34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包身工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271220357?pid=31225ee03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标示特殊含义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她们是顺从地替带工赚钱的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机器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达效果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暗示词语的深层含义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增强语言的灵活性和表现力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标示特定称谓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芦柴棒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着急地要将大锅里的稀饭烧滚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表达效果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明确词语的特殊身份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区分常规表达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标示讽刺或否定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有几个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慈祥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的老板到小菜场去收集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一些莴苣的菜叶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用盐一浸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这就是她们难得的佳肴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表达效果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婉表达批判性观点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引发读者思考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d779d351?pid=77103849f&amp;color=0,0,0&amp;vtp=1&amp;bt=1&amp;bbb=1"/>
          <p:cNvSpPr/>
          <p:nvPr/>
        </p:nvSpPr>
        <p:spPr>
          <a:xfrm>
            <a:off x="612648" y="466344"/>
            <a:ext cx="10963656" cy="73152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五、文意梳理</a:t>
            </a:r>
            <a:endParaRPr lang="en-US" altLang="zh-CN" sz="3200" dirty="0"/>
          </a:p>
        </p:txBody>
      </p:sp>
      <p:sp>
        <p:nvSpPr>
          <p:cNvPr id="3" name="QB_5_BD.34_1#48063c578?sp=1&amp;pid=fd779d351&amp;color=0,0,0&amp;vtp=1&amp;bbb=1"/>
          <p:cNvSpPr/>
          <p:nvPr/>
        </p:nvSpPr>
        <p:spPr>
          <a:xfrm>
            <a:off x="612648" y="117445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5_BD.34_2#48063c578?pid=fd779d351&amp;color=0,0,0&amp;tib=255,255,255&amp;vip=27#28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84249" y="1879346"/>
            <a:ext cx="7307173" cy="40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5_AN.35_1#48063c578.blank?pid=fd779d351&amp;color=0,0,0&amp;vpa=27&amp;vtp=1"/>
          <p:cNvSpPr/>
          <p:nvPr/>
        </p:nvSpPr>
        <p:spPr>
          <a:xfrm>
            <a:off x="3107960" y="5437216"/>
            <a:ext cx="935719" cy="300740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包身工的来历</a:t>
            </a:r>
            <a:endParaRPr lang="en-US" altLang="zh-CN" sz="2100" dirty="0"/>
          </a:p>
        </p:txBody>
      </p:sp>
      <p:sp>
        <p:nvSpPr>
          <p:cNvPr id="6" name="QB_5_AN.36_1#48063c578.blank?pid=fd779d351&amp;color=0,0,0&amp;vpa=28&amp;vtp=1"/>
          <p:cNvSpPr/>
          <p:nvPr/>
        </p:nvSpPr>
        <p:spPr>
          <a:xfrm>
            <a:off x="8610695" y="2389465"/>
            <a:ext cx="797465" cy="337477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命运悲惨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7_1#8d48a057a?sp=1&amp;pid=fd779d351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</p:txBody>
      </p:sp>
      <p:sp>
        <p:nvSpPr>
          <p:cNvPr id="3" name="QB_5_BD.37_2#8d48a057a?sp=1&amp;pid=fd779d351&amp;color=0,0,0&amp;vtp=1&amp;bbb=1&amp;hb=1"/>
          <p:cNvSpPr/>
          <p:nvPr/>
        </p:nvSpPr>
        <p:spPr>
          <a:xfrm>
            <a:off x="612648" y="1099391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本文通过对包身工①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三个场面的描写，全方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位地展现了包身工的悲惨生活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揭露了②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的罪恶以及产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生这一制度的社会根源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，控诉了日本帝国主义勾结封建势力压榨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待中国工人的罪行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表达了作者对包身工的③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，并指出了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黑暗必将过去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，光明必将来临的历史趋势。</a:t>
            </a:r>
            <a:endParaRPr lang="en-US" altLang="zh-CN" sz="2800" dirty="0"/>
          </a:p>
        </p:txBody>
      </p:sp>
      <p:sp>
        <p:nvSpPr>
          <p:cNvPr id="4" name="QB_5_AN.38_1#8d48a057a.blank?pid=fd779d351&amp;color=0,0,0&amp;vpa=29&amp;vtp=1&amp;bbb=1"/>
          <p:cNvSpPr/>
          <p:nvPr/>
        </p:nvSpPr>
        <p:spPr>
          <a:xfrm>
            <a:off x="4534566" y="1068911"/>
            <a:ext cx="31162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住宿、饮食和劳动</a:t>
            </a:r>
            <a:endParaRPr lang="en-US" altLang="zh-CN" sz="2800" dirty="0"/>
          </a:p>
        </p:txBody>
      </p:sp>
      <p:sp>
        <p:nvSpPr>
          <p:cNvPr id="5" name="QB_5_AN.39_1#8d48a057a.blank?pid=fd779d351&amp;color=0,0,0&amp;vpa=30&amp;vtp=1&amp;bbb=1"/>
          <p:cNvSpPr/>
          <p:nvPr/>
        </p:nvSpPr>
        <p:spPr>
          <a:xfrm>
            <a:off x="7023767" y="1716611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包身工制度</a:t>
            </a:r>
            <a:endParaRPr lang="en-US" altLang="zh-CN" sz="2800" dirty="0"/>
          </a:p>
        </p:txBody>
      </p:sp>
      <p:sp>
        <p:nvSpPr>
          <p:cNvPr id="6" name="QB_5_AN.40_1#8d48a057a.blank?pid=fd779d351&amp;color=0,0,0&amp;vpa=31&amp;vtp=1&amp;bbb=1"/>
          <p:cNvSpPr/>
          <p:nvPr/>
        </p:nvSpPr>
        <p:spPr>
          <a:xfrm>
            <a:off x="7734967" y="3012011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深切同情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db4702e1.fixed?pid=dbb467243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3#9db4702e1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7f92e7e08?pid=9db4702e1&amp;color=0,0,0&amp;vtp=1&amp;bt=1&amp;bbb=1&amp;hb=1"/>
          <p:cNvSpPr/>
          <p:nvPr/>
        </p:nvSpPr>
        <p:spPr>
          <a:xfrm>
            <a:off x="612648" y="468000"/>
            <a:ext cx="10963656" cy="560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松冈环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，一百多次往返于中日两国之间，寻访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300余名南京大屠杀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幸存者和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250名侵华日军老兵，搜集和南京大屠杀有关的证人证言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版书籍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，拍摄纪录片，传播南京大屠杀真相。在中国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zh-CN" altLang="en-US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曾经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也有一位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具有强烈的社会责任感的作家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，冒着生命危险混进包身工的工房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于完成了报告文学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《包身工》。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包身工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》真实地揭露了二十世纪二三十年代一群十五六岁的女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孩遭受的种种非人的待遇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。今天，让我们共同走进夏衍的《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包身工》，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来共同了解这个被称为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“猪猡”的特殊群体。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89812cc2?pid=9db4702e1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探究包身工制度，品味报告文学的新闻性</a:t>
            </a:r>
            <a:endParaRPr lang="en-US" altLang="zh-CN" sz="3000" dirty="0"/>
          </a:p>
        </p:txBody>
      </p:sp>
      <p:sp>
        <p:nvSpPr>
          <p:cNvPr id="3" name="QB_5_BD.41_1#f80db72cf?sp=1&amp;pid=a89812cc2&amp;color=0,0,0&amp;vtp=1&amp;bbb=1"/>
          <p:cNvSpPr/>
          <p:nvPr/>
        </p:nvSpPr>
        <p:spPr>
          <a:xfrm>
            <a:off x="612648" y="1115647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通读全文，明确包身工的相关信息。（12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graphicFrame>
        <p:nvGraphicFramePr>
          <p:cNvPr id="24" name="QB_5_BD.41_2#f80db72cf?colgroup=29&amp;pid=a89812cc2&amp;color=0,0,0&amp;vtp=1&amp;bbb=1&amp;hb=1"/>
          <p:cNvGraphicFramePr>
            <a:graphicFrameLocks noGrp="1"/>
          </p:cNvGraphicFramePr>
          <p:nvPr/>
        </p:nvGraphicFramePr>
        <p:xfrm>
          <a:off x="612648" y="1797495"/>
          <a:ext cx="10945368" cy="3427160"/>
        </p:xfrm>
        <a:graphic>
          <a:graphicData uri="http://schemas.openxmlformats.org/drawingml/2006/table">
            <a:tbl>
              <a:tblPr/>
              <a:tblGrid>
                <a:gridCol w="5248656"/>
                <a:gridCol w="5696712"/>
              </a:tblGrid>
              <a:tr h="618236"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包身工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566484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年龄：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性别：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22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来历：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绰号：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220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工作单位：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工作时间：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5_AN.42_1#f80db72cf.blank?pid=a89812cc2&amp;color=0,0,0&amp;vpa=32&amp;vtp=1&amp;bbb=1"/>
          <p:cNvSpPr/>
          <p:nvPr/>
        </p:nvSpPr>
        <p:spPr>
          <a:xfrm>
            <a:off x="1761766" y="2409381"/>
            <a:ext cx="293687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十几岁。（1分）</a:t>
            </a:r>
            <a:endParaRPr lang="en-US" altLang="zh-CN" sz="2800" dirty="0"/>
          </a:p>
        </p:txBody>
      </p:sp>
      <p:sp>
        <p:nvSpPr>
          <p:cNvPr id="6" name="QB_5_AN.43_1#f80db72cf.blank?pid=a89812cc2&amp;color=0,0,0&amp;vpa=33&amp;vtp=1&amp;bbb=1"/>
          <p:cNvSpPr/>
          <p:nvPr/>
        </p:nvSpPr>
        <p:spPr>
          <a:xfrm>
            <a:off x="7010422" y="2409381"/>
            <a:ext cx="22225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女。（1分）</a:t>
            </a:r>
            <a:endParaRPr lang="en-US" altLang="zh-CN" sz="2800" dirty="0"/>
          </a:p>
        </p:txBody>
      </p:sp>
      <p:sp>
        <p:nvSpPr>
          <p:cNvPr id="7" name="QB_5_AN.44_1#f80db72cf.blank?pid=a89812cc2&amp;color=0,0,0&amp;vpa=34&amp;vtp=1&amp;bbb=1"/>
          <p:cNvSpPr/>
          <p:nvPr/>
        </p:nvSpPr>
        <p:spPr>
          <a:xfrm>
            <a:off x="1761766" y="3253233"/>
            <a:ext cx="3294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贫苦农村。（1分）</a:t>
            </a:r>
            <a:endParaRPr lang="en-US" altLang="zh-CN" sz="2800" dirty="0"/>
          </a:p>
        </p:txBody>
      </p:sp>
      <p:sp>
        <p:nvSpPr>
          <p:cNvPr id="8" name="QB_5_AN.45_1#f80db72cf.blank?pid=a89812cc2&amp;color=0,0,0&amp;vpa=35&amp;vtp=1&amp;bbb=1&amp;hb=1"/>
          <p:cNvSpPr/>
          <p:nvPr/>
        </p:nvSpPr>
        <p:spPr>
          <a:xfrm>
            <a:off x="5933304" y="2985898"/>
            <a:ext cx="5569712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芦柴棒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、猪猡、懒虫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、娼妓等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</a:t>
            </a:r>
            <a:endParaRPr lang="en-US" altLang="zh-CN" sz="2800" dirty="0"/>
          </a:p>
        </p:txBody>
      </p:sp>
      <p:sp>
        <p:nvSpPr>
          <p:cNvPr id="9" name="QB_5_AN.46_1#f80db72cf.blank?pid=a89812cc2&amp;color=0,0,0&amp;vpa=36&amp;vtp=1&amp;bbb=1&amp;hb=1"/>
          <p:cNvSpPr/>
          <p:nvPr/>
        </p:nvSpPr>
        <p:spPr>
          <a:xfrm>
            <a:off x="684648" y="4107118"/>
            <a:ext cx="5121656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上海杨树浦福临路东洋纱厂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</a:t>
            </a:r>
            <a:endParaRPr lang="en-US" altLang="zh-CN" sz="2800" dirty="0"/>
          </a:p>
        </p:txBody>
      </p:sp>
      <p:sp>
        <p:nvSpPr>
          <p:cNvPr id="10" name="QB_5_AN.47_1#f80db72cf.blank?pid=a89812cc2&amp;color=0,0,0&amp;vpa=37&amp;vtp=1&amp;bbb=1"/>
          <p:cNvSpPr/>
          <p:nvPr/>
        </p:nvSpPr>
        <p:spPr>
          <a:xfrm>
            <a:off x="7721622" y="4374453"/>
            <a:ext cx="29352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12小时。（1分）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QB_5_BD.48_1#f80db72cf?colgroup=29&amp;pid=a89812cc2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4524884"/>
        </p:xfrm>
        <a:graphic>
          <a:graphicData uri="http://schemas.openxmlformats.org/drawingml/2006/table">
            <a:tbl>
              <a:tblPr/>
              <a:tblGrid>
                <a:gridCol w="5248656"/>
                <a:gridCol w="5696712"/>
              </a:tblGrid>
              <a:tr h="618236"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包身工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2230692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饮食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穿着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956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居住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出行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49_1#f80db72cf.blank?pid=a89812cc2&amp;color=0,0,0&amp;mp=1&amp;vpa=38&amp;vtp=1&amp;bbb=1&amp;hb=1"/>
          <p:cNvSpPr/>
          <p:nvPr/>
        </p:nvSpPr>
        <p:spPr>
          <a:xfrm>
            <a:off x="684648" y="1084199"/>
            <a:ext cx="5121656" cy="221894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两粥一饭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。（籼米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、锅焦、碎米和较多的乡下人用来喂猪的豆腐渣熬成的稀粥和烂菜叶）（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1分）</a:t>
            </a:r>
            <a:endParaRPr lang="en-US" altLang="zh-CN" sz="2800" dirty="0"/>
          </a:p>
        </p:txBody>
      </p:sp>
      <p:sp>
        <p:nvSpPr>
          <p:cNvPr id="4" name="QB_5_AN.50_1#f80db72cf.blank?pid=a89812cc2&amp;color=0,0,0&amp;mp=1&amp;vpa=39&amp;vtp=1&amp;bbb=1&amp;hb=1"/>
          <p:cNvSpPr/>
          <p:nvPr/>
        </p:nvSpPr>
        <p:spPr>
          <a:xfrm>
            <a:off x="5933304" y="1084199"/>
            <a:ext cx="5569712" cy="221894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穿着短衣，上面是褪色和油脏了的湖绿乃至莲青的短衫，下面是玄色或者条纹的裤子，破脏的粗布鞋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</a:t>
            </a:r>
            <a:endParaRPr lang="en-US" altLang="zh-CN" sz="2800" dirty="0"/>
          </a:p>
        </p:txBody>
      </p:sp>
      <p:sp>
        <p:nvSpPr>
          <p:cNvPr id="5" name="QB_5_AN.51_1#f80db72cf.blank?pid=a89812cc2&amp;color=0,0,0&amp;mp=1&amp;vpa=40&amp;vtp=1&amp;bbb=1&amp;hb=1"/>
          <p:cNvSpPr/>
          <p:nvPr/>
        </p:nvSpPr>
        <p:spPr>
          <a:xfrm>
            <a:off x="684648" y="3596323"/>
            <a:ext cx="5121656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十六七个人挤在蜂房般的格子铺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</a:t>
            </a:r>
            <a:endParaRPr lang="en-US" altLang="zh-CN" sz="2800" dirty="0"/>
          </a:p>
        </p:txBody>
      </p:sp>
      <p:sp>
        <p:nvSpPr>
          <p:cNvPr id="6" name="QB_5_AN.52_1#f80db72cf.blank?pid=a89812cc2&amp;color=0,0,0&amp;mp=1&amp;vpa=41&amp;vtp=1&amp;bbb=1&amp;hb=1"/>
          <p:cNvSpPr/>
          <p:nvPr/>
        </p:nvSpPr>
        <p:spPr>
          <a:xfrm>
            <a:off x="5933304" y="3316923"/>
            <a:ext cx="5569712" cy="1664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她们没有自由，只能在严密监视下往来于工房和工厂之间，两点一线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QB_5_BD.53_1#f80db72cf?colgroup=29&amp;pid=a89812cc2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3429064"/>
        </p:xfrm>
        <a:graphic>
          <a:graphicData uri="http://schemas.openxmlformats.org/drawingml/2006/table">
            <a:tbl>
              <a:tblPr/>
              <a:tblGrid>
                <a:gridCol w="5248656"/>
                <a:gridCol w="5696712"/>
              </a:tblGrid>
              <a:tr h="618236"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包身工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2810828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工作：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三大威胁：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三大危险：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劳动待遇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54_1#f80db72cf.blank?pid=a89812cc2&amp;color=0,0,0&amp;mp=1&amp;vpa=42&amp;vtp=1&amp;bbb=1"/>
          <p:cNvSpPr/>
          <p:nvPr/>
        </p:nvSpPr>
        <p:spPr>
          <a:xfrm>
            <a:off x="694967" y="2212467"/>
            <a:ext cx="34734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音响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、尘埃、湿气。</a:t>
            </a:r>
            <a:endParaRPr lang="en-US" altLang="zh-CN" sz="2800" dirty="0"/>
          </a:p>
        </p:txBody>
      </p:sp>
      <p:sp>
        <p:nvSpPr>
          <p:cNvPr id="4" name="QB_5_AN.55_1#f80db72cf.blank?pid=a89812cc2&amp;color=0,0,0&amp;mp=1&amp;vpa=43&amp;vtp=1&amp;bbb=1&amp;hb=1"/>
          <p:cNvSpPr/>
          <p:nvPr/>
        </p:nvSpPr>
        <p:spPr>
          <a:xfrm>
            <a:off x="684648" y="2771267"/>
            <a:ext cx="5121656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殴打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、罚工钱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、停生意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</a:t>
            </a:r>
            <a:endParaRPr lang="en-US" altLang="zh-CN" sz="2800" dirty="0"/>
          </a:p>
        </p:txBody>
      </p:sp>
      <p:sp>
        <p:nvSpPr>
          <p:cNvPr id="5" name="QB_5_AN.56_1#f80db72cf.blank?pid=a89812cc2&amp;color=0,0,0&amp;mp=1&amp;vpa=44&amp;vtp=1&amp;bbb=1&amp;hb=1"/>
          <p:cNvSpPr/>
          <p:nvPr/>
        </p:nvSpPr>
        <p:spPr>
          <a:xfrm>
            <a:off x="5933304" y="1933067"/>
            <a:ext cx="5569712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不及男工三分之一。（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7_1#00167cb51?pid=a89812cc2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请阅读课文，深入探究包身工制度。（11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6_BD.58_1#7ac744639?sp=1&amp;pid=00167cb51&amp;color=0,0,0&amp;vtp=1&amp;bbb=1&amp;hb=1"/>
          <p:cNvSpPr/>
          <p:nvPr/>
        </p:nvSpPr>
        <p:spPr>
          <a:xfrm>
            <a:off x="612648" y="10852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请阅读第8—10段，用一句话概括“包身工”是从哪里来的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,是怎么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dirty="0"/>
          </a:p>
        </p:txBody>
      </p:sp>
      <p:sp>
        <p:nvSpPr>
          <p:cNvPr id="4" name="QB_6_AN.59_1#7ac744639.blank?pid=00167cb51&amp;color=0,0,0&amp;vpa=45&amp;vtp=1&amp;bbb=1"/>
          <p:cNvSpPr/>
          <p:nvPr/>
        </p:nvSpPr>
        <p:spPr>
          <a:xfrm>
            <a:off x="1321466" y="2350151"/>
            <a:ext cx="95440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带工到家乡或灾区，（1分）诱拐快要饿死的孩子。（1分）</a:t>
            </a:r>
            <a:endParaRPr lang="en-US" altLang="zh-CN" sz="2800" dirty="0"/>
          </a:p>
        </p:txBody>
      </p:sp>
      <p:sp>
        <p:nvSpPr>
          <p:cNvPr id="5" name="QB_6_BD.60_1#6cd4807e3?sp=1&amp;pid=00167cb51&amp;color=0,0,0&amp;vtp=1&amp;bbb=1&amp;hb=1"/>
          <p:cNvSpPr/>
          <p:nvPr/>
        </p:nvSpPr>
        <p:spPr>
          <a:xfrm>
            <a:off x="612648" y="30664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请阅读第8—10段，指出资本家为什么要雇佣“包身工”。（3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endParaRPr lang="en-US" altLang="zh-CN" sz="2800" dirty="0"/>
          </a:p>
        </p:txBody>
      </p:sp>
      <p:sp>
        <p:nvSpPr>
          <p:cNvPr id="6" name="QB_6_AN.61_1#6cd4807e3.blank?pid=00167cb51&amp;color=0,0,0&amp;vpa=46&amp;vtp=1&amp;bbb=1&amp;hb=1"/>
          <p:cNvSpPr/>
          <p:nvPr/>
        </p:nvSpPr>
        <p:spPr>
          <a:xfrm>
            <a:off x="612648" y="368365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包身工没有人身自由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，（1分）易于管理，（1分）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工价低廉。（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6_1#d81b20233?sp=1&amp;pid=00167cb51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请结合时代背景，分析包身工制度产生的原因。（6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77_1#d81b20233?sp=1&amp;pid=00167cb51&amp;color=0,0,0&amp;vtp=1&amp;bt=1&amp;bbb=1&amp;hb=1&amp;hla=1"/>
          <p:cNvSpPr/>
          <p:nvPr/>
        </p:nvSpPr>
        <p:spPr>
          <a:xfrm>
            <a:off x="612648" y="109792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pc="-5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直接原因</a:t>
            </a: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1" i="0" spc="-5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①带工用欺骗的方式让那些无路可走的女孩签订包身</a:t>
            </a:r>
            <a:endParaRPr lang="en-US" altLang="zh-CN" sz="2800" b="1" i="0" spc="-5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pc="-5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契</a:t>
            </a: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，从而沦为包身工；②遇到水灾、旱灾等自然灾害</a:t>
            </a:r>
            <a:r>
              <a:rPr lang="en-US" altLang="zh-CN" sz="2800" b="1" i="0" spc="-5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，社会底层的贫苦</a:t>
            </a:r>
            <a:endParaRPr lang="en-US" altLang="zh-CN" sz="2800" b="1" i="0" spc="-5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pc="-5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农民无法维持生活</a:t>
            </a: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，只好让女儿到上海当包身工；</a:t>
            </a:r>
            <a:r>
              <a:rPr lang="en-US" altLang="zh-CN" sz="2800" b="1" i="0" spc="-5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③包身工可靠</a:t>
            </a:r>
            <a:endParaRPr lang="en-US" altLang="zh-CN" sz="2800" b="1" i="0" spc="-5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pc="-5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没有“做”或者“不做”的自由）、安全（罐装了的劳动力，</a:t>
            </a:r>
            <a:r>
              <a:rPr lang="en-US" altLang="zh-CN" sz="2800" b="1" i="0" spc="-5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与外界隔绝，</a:t>
            </a:r>
            <a:endParaRPr lang="en-US" altLang="zh-CN" sz="2800" b="1" i="0" spc="-5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pc="-5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不受外界工潮的影响</a:t>
            </a: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）、价廉（工资不及男工的三分之一）。（3分）</a:t>
            </a:r>
            <a:endParaRPr lang="en-US" altLang="zh-CN" sz="2800" spc="-5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#b57c5b6de?pid=dbb467243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110" y="554868"/>
            <a:ext cx="548640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P_3#b57c5b6de?pid=dbb467243&amp;color=0,0,0&amp;vtp=1&amp;bt=1&amp;bb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课时目标：</a:t>
            </a:r>
            <a:endParaRPr lang="en-US" altLang="zh-CN" sz="2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1.把握报告文学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新闻性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文学性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有机统一的特点。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2.鉴赏文中的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细节描写和点面结合的手法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，体会语言的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艺术感染力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3.了解旧社会劳动人民悲惨的生活，分析造成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底层人民苦难的根本原</a:t>
            </a:r>
            <a:endParaRPr lang="en-US" altLang="zh-CN" sz="280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体会作者“灵魂的震动”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7_1#d81b20233?sp=1&amp;pid=00167cb51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76_1#d81b20233?sp=1&amp;pid=00167cb51&amp;color=0,0,0&amp;vtp=1&amp;bt=1&amp;bbb=1&amp;hb=1&amp;hla=1"/>
          <p:cNvSpPr/>
          <p:nvPr/>
        </p:nvSpPr>
        <p:spPr>
          <a:xfrm>
            <a:off x="612648" y="4426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历史原因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：日本帝国主义对我国的侵略步步深入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，我国人民的抗日情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绪不断高涨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，上海工人运动十分活跃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；日本资本家为了避免罢工的威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，大量地雇佣包身工来代替普通的劳动者。（2分）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根本原因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包身工制度是帝国主义国家对生产落后国家的一种最残酷、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最野蛮的剥削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6_1#3124726d8?sp=1&amp;pid=a89812cc2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《包身工》是一篇报告文学，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本文是如何体现报告文学的新闻性的？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77_1#3124726d8?sp=1&amp;pid=a89812cc2&amp;color=0,0,0&amp;vtp=1&amp;bt=1&amp;bbb=1&amp;hb=1&amp;hla=1"/>
          <p:cNvSpPr/>
          <p:nvPr/>
        </p:nvSpPr>
        <p:spPr>
          <a:xfrm>
            <a:off x="612648" y="173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选择典型人物。选择了“芦柴棒”进行重点刻画，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并贯穿全文。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读者从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“芦柴棒”瘦小的身体上看到的是每一个包身工的可怜形象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选择典型细节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。刻画出了包身工们起床的场面、早晨吃粥的情景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，把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包身工悲惨的生活揭示得入木三分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。③选择典型场面。文章开始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，作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者简明地指出了时间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、地点之后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，就写了一个穿着一身和时节不相称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的拷绸衫裤的男子在大声地呼喊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，接下去就写了在“七尺阔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、十二尺深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7_1#3124726d8?sp=1&amp;pid=a89812cc2&amp;color=0,0,0&amp;vtp=1&amp;bt=1&amp;bbb=1&amp;hb=1&amp;hltap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76_1#3124726d8?sp=1&amp;pid=a89812cc2&amp;color=0,0,0&amp;vtp=1&amp;bt=1&amp;bbb=1&amp;hb=1&amp;hla=1"/>
          <p:cNvSpPr/>
          <p:nvPr/>
        </p:nvSpPr>
        <p:spPr>
          <a:xfrm>
            <a:off x="612648" y="4426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的工房楼下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”这个环境中，包身工们的各种活动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，真实地再现了当时的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。④选择典型数据。在说明包身工居住条件恶劣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、工人中包身工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惊人的比例等情况时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，作者运用了大量的数据，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以无可辩驳的事实，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有力地揭露了包身工制度的罪恶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，具有雄辩的力量。（每点2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deb2bfd6?sp=1&amp;pid=9db4702e1&amp;color=0,173,163&amp;vtp=1&amp;bt=1&amp;bbb=1"/>
          <p:cNvSpPr/>
          <p:nvPr/>
        </p:nvSpPr>
        <p:spPr>
          <a:xfrm>
            <a:off x="612648" y="466344"/>
            <a:ext cx="10963656" cy="5486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赏形象析语言，品味报告文学的文学性</a:t>
            </a:r>
            <a:endParaRPr lang="en-US" altLang="zh-CN" sz="3000" dirty="0"/>
          </a:p>
        </p:txBody>
      </p:sp>
      <p:sp>
        <p:nvSpPr>
          <p:cNvPr id="3" name="QB_5_BD.76_1#8d4af00f3?sp=1&amp;pid=8deb2bfd6&amp;color=0,0,0&amp;vtp=1&amp;bbb=1&amp;hb=1&amp;hltap=1"/>
          <p:cNvSpPr/>
          <p:nvPr/>
        </p:nvSpPr>
        <p:spPr>
          <a:xfrm>
            <a:off x="612648" y="1017857"/>
            <a:ext cx="10963656" cy="5207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阅读描写包身工吃饭场面的相关文段，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分析作者运用了什么描写手法，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有什么作用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77_1#8d4af00f3?sp=1&amp;pid=8deb2bfd6&amp;color=0,0,0&amp;vtp=1&amp;bbb=1&amp;hb=1&amp;hla=1"/>
          <p:cNvSpPr/>
          <p:nvPr/>
        </p:nvSpPr>
        <p:spPr>
          <a:xfrm>
            <a:off x="612648" y="2029285"/>
            <a:ext cx="10963656" cy="4165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1）细节描写。“一窝蜂地抢”表现的是饥不择食的惶急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多粥少的恐惧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；“歪着头用舌舔着”“捧着一只空碗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”表现了包身工们食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不果腹的辛酸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；“四散地蹲伏或者站立在路上和门口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”则写出了她们乞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丐般的生活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；老板娘“刮”“锅焦、残粥”，“冲”“清水”，用油手“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搅拌”，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气哄哄地放”等动作和神态描写，表现了老板娘视包身工如同“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机器”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的极端可恶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。（4分）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2）这些细节描写写出了女孩子们的可怜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，衬托出了那些黑心老板的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，透露出作者对包身工的同情。（2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6_1#ec5748a8f?sp=1&amp;pid=8deb2bfd6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本文主旨在于展现包身工这个群体的生活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，从而表现包身工制度的黑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、残酷，那么作者重点描写“芦柴棒”有什么作用？（4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77_1#ec5748a8f?sp=1&amp;pid=8deb2bfd6&amp;color=0,0,0&amp;vtp=1&amp;bt=1&amp;bbb=1&amp;hb=1&amp;hla=1"/>
          <p:cNvSpPr/>
          <p:nvPr/>
        </p:nvSpPr>
        <p:spPr>
          <a:xfrm>
            <a:off x="612648" y="173546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遭毒打、受折磨的“芦柴棒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”，是经常遭受虐待和折磨的包身工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的缩影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;“芦柴棒”的“做到死”，也是多数包身工都不能逃脱的厄运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文章通过对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“芦柴棒”的悲惨遭遇的描述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，具体而深入地反映了包身工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被压榨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、被摧残的悲惨命运。（每点2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6_1#0a81e7856?sp=1&amp;pid=8deb2bfd6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为准确而深刻地表现包身工制度的黑暗与残酷，作者巧妙安排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，运用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点面结合的手法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，描写了包身工这个群体，以及“芦柴棒”“小福子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”等个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体一天的生活和工作状况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。仔细阅读全文，根据自己的理解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，谈谈对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文中运用这种手法的认识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77_1#0a81e7856?sp=1&amp;pid=8deb2bfd6&amp;color=0,0,0&amp;vtp=1&amp;bt=1&amp;bbb=1&amp;hb=1&amp;hla=1"/>
          <p:cNvSpPr/>
          <p:nvPr/>
        </p:nvSpPr>
        <p:spPr>
          <a:xfrm>
            <a:off x="612648" y="301562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文中概括介绍包身工的悲惨遭遇，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简略描写包身工的群体形象。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如作者在记叙时集中写了包身工起床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、吃早餐、上工、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放工四个场面，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“面”上概括了包身工一天的生活和劳动状况。②文中着力表现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“芦柴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棒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”“小福子”的形象及其遭遇。通过描写“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芦柴棒”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7_1#0a81e7856?sp=1&amp;pid=8deb2bfd6&amp;color=0,0,0&amp;vtp=1&amp;bt=1&amp;bbb=1&amp;hb=1&amp;hltap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76_1#0a81e7856?sp=1&amp;pid=8deb2bfd6&amp;color=0,0,0&amp;vtp=1&amp;bt=1&amp;bbb=1&amp;hb=1&amp;hla=1"/>
          <p:cNvSpPr/>
          <p:nvPr/>
        </p:nvSpPr>
        <p:spPr>
          <a:xfrm>
            <a:off x="612648" y="4426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生病被打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被泼冷水、被抄身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，“小福子”被“拿莫温”毒打、被“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东洋婆”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惩罚，真切反映了包身工的不幸遭遇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，在“点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”上展现了包身工的悲惨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生活和命运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③这种点面结合手法的运用，使读者对包身工悲惨遭遇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的认识既全面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详细，又真切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、深刻。（每点2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dd0708113?pid=8deb2bfd6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点面结合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指的是最能显示人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景物的形象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状态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特征的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详细描写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指的是对人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景物的叙述或概括性描写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点面结合就是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的详细描写和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的叙述或概括性描写的有机结合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点面结合有三种形式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dd0708113?pid=8deb2bfd6&amp;color=0,0,0&amp;mp=1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视角笔触横向化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就是要把观察的视线向横的方向展开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要看到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整个场面在同一个时间里发生的各种事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不能只集中看一点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一面带多点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就是既要有整体的概括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又要有具体的描写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采用先总述再分述的方法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多面带一点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就是以某种活动为面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的所见所感为点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整个动态的场面贯穿起来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6_1#54faa196c?pid=8deb2bfd6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夏衍为了刻画出这个特殊群体，在语言上下了不少功夫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，请分析下面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句子中加点词语的表达效果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6_BD.77_1#dbecd3e5b?sp=1&amp;pid=54faa196c&amp;color=0,0,0&amp;vtp=1&amp;bbb=1&amp;hb=1&amp;hltap=1"/>
          <p:cNvSpPr/>
          <p:nvPr/>
        </p:nvSpPr>
        <p:spPr>
          <a:xfrm>
            <a:off x="612648" y="180665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有几个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慈祥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的老板到小菜场去收集一些莴苣的菜叶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用盐一浸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这就是她们难得的佳肴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78_1#dbecd3e5b?sp=1&amp;pid=54faa196c&amp;color=0,0,0&amp;vtp=1&amp;bbb=1&amp;hb=1&amp;hla=1"/>
          <p:cNvSpPr/>
          <p:nvPr/>
        </p:nvSpPr>
        <p:spPr>
          <a:xfrm>
            <a:off x="612648" y="307411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运用反语。②句中的“慈祥”“佳肴”本是褒义词,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这里褒词贬用,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老板提供的这些菜叶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,对包身工而言已是难得的美食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,反衬包身工的饮食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条件之恶劣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③这样就形象地表达了作者对包身工的悲惨遭遇的同情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和对老板残酷剥削包身工的愤慨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  <p:sp>
        <p:nvSpPr>
          <p:cNvPr id="5" name="QB_6_BD.77_1#dbecd3e5b?sp=1&amp;pid=54faa196c&amp;color=0,0,0&amp;vtp=1&amp;bbb=1&amp;hb=1&amp;hltap=1&amp;zzd= 1"/>
          <p:cNvSpPr/>
          <p:nvPr/>
        </p:nvSpPr>
        <p:spPr>
          <a:xfrm>
            <a:off x="2884393" y="24670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6_BD.77_1#dbecd3e5b?sp=1&amp;pid=54faa196c&amp;color=0,0,0&amp;vtp=1&amp;bbb=1&amp;hb=1&amp;hltap=1&amp;zzd= 1"/>
          <p:cNvSpPr/>
          <p:nvPr/>
        </p:nvSpPr>
        <p:spPr>
          <a:xfrm>
            <a:off x="3239993" y="24670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6_BD.77_1#dbecd3e5b?sp=1&amp;pid=54faa196c&amp;color=0,0,0&amp;vtp=1&amp;bbb=1&amp;hb=1&amp;hltap=1&amp;zzd= 2"/>
          <p:cNvSpPr/>
          <p:nvPr/>
        </p:nvSpPr>
        <p:spPr>
          <a:xfrm>
            <a:off x="3616230" y="31147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6_BD.77_1#dbecd3e5b?sp=1&amp;pid=54faa196c&amp;color=0,0,0&amp;vtp=1&amp;bbb=1&amp;hb=1&amp;hltap=1&amp;zzd= 2"/>
          <p:cNvSpPr/>
          <p:nvPr/>
        </p:nvSpPr>
        <p:spPr>
          <a:xfrm>
            <a:off x="3971830" y="31147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77103849f?lid=77103849f&amp;cid=77103849f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029968"/>
            <a:ext cx="429768" cy="429768"/>
          </a:xfrm>
          <a:prstGeom prst="rect">
            <a:avLst/>
          </a:prstGeom>
        </p:spPr>
      </p:pic>
      <p:sp>
        <p:nvSpPr>
          <p:cNvPr id="3" name="C_1#目录1:77103849f?lid=77103849f&amp;cid=77103849f&amp;vtp=1&amp;bt=1&amp;bbb=1">
            <a:hlinkClick r:id="rId1" action="ppaction://hlinksldjump"/>
          </p:cNvPr>
          <p:cNvSpPr/>
          <p:nvPr/>
        </p:nvSpPr>
        <p:spPr>
          <a:xfrm>
            <a:off x="3776472" y="1984248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77103849f?lid=9db4702e1&amp;cid=9db4702e1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935224"/>
            <a:ext cx="429768" cy="429768"/>
          </a:xfrm>
          <a:prstGeom prst="rect">
            <a:avLst/>
          </a:prstGeom>
        </p:spPr>
      </p:pic>
      <p:sp>
        <p:nvSpPr>
          <p:cNvPr id="5" name="C_1#目录1:77103849f?lid=9db4702e1&amp;cid=9db4702e1&amp;vtp=1&amp;bbb=1">
            <a:hlinkClick r:id="rId3" action="ppaction://hlinksldjump"/>
          </p:cNvPr>
          <p:cNvSpPr/>
          <p:nvPr/>
        </p:nvSpPr>
        <p:spPr>
          <a:xfrm>
            <a:off x="3776472" y="2880360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  <p:pic>
        <p:nvPicPr>
          <p:cNvPr id="6" name="C_1#目录1:77103849f?lid=6dba2a9bd&amp;cid=6dba2a9bd&amp;tib=255,255,255&amp;vtp=1" descr="preencoded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831336"/>
            <a:ext cx="429768" cy="429768"/>
          </a:xfrm>
          <a:prstGeom prst="rect">
            <a:avLst/>
          </a:prstGeom>
        </p:spPr>
      </p:pic>
      <p:sp>
        <p:nvSpPr>
          <p:cNvPr id="7" name="C_1#目录1:77103849f?lid=6dba2a9bd&amp;cid=6dba2a9bd&amp;vtp=1&amp;bbb=1">
            <a:hlinkClick r:id="rId4" action="ppaction://hlinksldjump"/>
          </p:cNvPr>
          <p:cNvSpPr/>
          <p:nvPr/>
        </p:nvSpPr>
        <p:spPr>
          <a:xfrm>
            <a:off x="3776472" y="3776472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6_1#3d31a63b2?sp=1&amp;pid=54faa196c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</a:t>
            </a: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看着这种饲养小姑娘营利的制度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我禁不住想起孩子时候看到过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的船户养墨鸭捕鱼的事了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77_1#3d31a63b2?sp=1&amp;pid=54faa196c&amp;color=0,0,0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“饲养”,运用了比拟的修辞手法。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②作者由包身工联想到了墨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,说明资本家根本不把包身工当人看待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,这样更能揭露包身工所受的非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人待遇和包身工制度的野蛮残酷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。③通过联想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，把包身工和墨鸭进行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,指出墨鸭养活船户,包身工养活资本家,但船户没有虐待墨鸭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,资本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家却残酷压迫包身工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,一点温情也没有,揭示了包身工受压迫的惨重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及她们人不如禽的命运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  <p:sp>
        <p:nvSpPr>
          <p:cNvPr id="4" name="QB_6_BD.76_1#3d31a63b2?sp=1&amp;pid=54faa196c&amp;color=0,0,0&amp;vtp=1&amp;bt=1&amp;bbb=1&amp;hb=1&amp;hltap=1&amp;zzd= 1"/>
          <p:cNvSpPr/>
          <p:nvPr/>
        </p:nvSpPr>
        <p:spPr>
          <a:xfrm>
            <a:off x="30828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B_6_BD.76_1#3d31a63b2?sp=1&amp;pid=54faa196c&amp;color=0,0,0&amp;vtp=1&amp;bt=1&amp;bbb=1&amp;hb=1&amp;hltap=1&amp;zzd= 1"/>
          <p:cNvSpPr/>
          <p:nvPr/>
        </p:nvSpPr>
        <p:spPr>
          <a:xfrm>
            <a:off x="34384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6_1#73919ee14?sp=1&amp;pid=8deb2bfd6&amp;color=0,0,0&amp;vtp=1&amp;bt=1&amp;bbb=1&amp;hb=1&amp;hltap=1"/>
          <p:cNvSpPr/>
          <p:nvPr/>
        </p:nvSpPr>
        <p:spPr>
          <a:xfrm>
            <a:off x="612648" y="468000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“在这千万被饲养者中间，没有光，没有热，没有温情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，没有希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望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没有法律，没有人道。这儿有的是20世纪的烂熟了的技术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、体制和对这种体制忠实服役的16世纪封建制度下的奴隶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！”这段话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运用了什么手法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？有什么表达效果？（4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77_1#73919ee14?sp=1&amp;pid=8deb2bfd6&amp;color=0,0,0&amp;vtp=1&amp;bt=1&amp;bbb=1&amp;hb=1&amp;hla=1"/>
          <p:cNvSpPr/>
          <p:nvPr/>
        </p:nvSpPr>
        <p:spPr>
          <a:xfrm>
            <a:off x="612648" y="2947294"/>
            <a:ext cx="10963656" cy="317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这是作者对包身工制度的控诉，运用了排比的修辞手法。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排山倒海的气势指斥包身工制度的罪恶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。③“20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世纪的烂熟了的技术、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机械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、体制”代表了人类技术文明的进步，这同“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16世纪封建制度下的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奴隶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”形成巨大反差，却同时反映在包身工身上。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④揭露了包身工遭受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的压迫之深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e2681d90?sp=1&amp;pid=9db4702e1&amp;color=0,173,163&amp;vtp=1&amp;bt=1&amp;bbb=1"/>
          <p:cNvSpPr/>
          <p:nvPr/>
        </p:nvSpPr>
        <p:spPr>
          <a:xfrm>
            <a:off x="612648" y="466344"/>
            <a:ext cx="10963656" cy="685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探究时代背景，体悟作者丰富的思想感情</a:t>
            </a:r>
            <a:endParaRPr lang="en-US" altLang="zh-CN" sz="3000" dirty="0"/>
          </a:p>
        </p:txBody>
      </p:sp>
      <p:sp>
        <p:nvSpPr>
          <p:cNvPr id="3" name="QB_5_BD.76_1#25e4cb63c?sp=1&amp;pid=3e2681d90&amp;color=0,0,0&amp;vtp=1&amp;bbb=1&amp;hb=1&amp;hltap=1"/>
          <p:cNvSpPr/>
          <p:nvPr/>
        </p:nvSpPr>
        <p:spPr>
          <a:xfrm>
            <a:off x="612648" y="1115647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本文是一篇震撼人心的报告文学。文章渗透着哪几方面的感情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合文章内容简要分析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77_1#25e4cb63c?sp=1&amp;pid=3e2681d90&amp;color=0,0,0&amp;vtp=1&amp;bbb=1&amp;hb=1&amp;hla=1"/>
          <p:cNvSpPr/>
          <p:nvPr/>
        </p:nvSpPr>
        <p:spPr>
          <a:xfrm>
            <a:off x="612648" y="2385647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全篇文字都渗透着作者对包身工及其家庭的深切同情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。从对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她们的衣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、食、住、做、行的描写，到对她们有病不能休息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、累死方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可停息的悲惨命运的表现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，无不表达出作者对她们深深的同情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。可以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，作者是流着泪写的，我们是流着泪读的。②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对帝国主义资本家、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带工”老板及其走狗的憎恨。在文中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，作者除了通过正面描写来刻画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7_1#25e4cb63c?sp=1&amp;pid=3e2681d90&amp;color=0,0,0&amp;vtp=1&amp;bbb=1&amp;hb=1&amp;hltap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76_1#25e4cb63c?sp=1&amp;pid=3e2681d90&amp;color=0,0,0&amp;vtp=1&amp;bbb=1&amp;hb=1&amp;hla=1"/>
          <p:cNvSpPr/>
          <p:nvPr/>
        </p:nvSpPr>
        <p:spPr>
          <a:xfrm>
            <a:off x="612648" y="4426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他们贪婪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、冷酷、毫无人性的嘴脸，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还用了很多反语对他们进行鞭笞。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深深的悲哀之情。这种悲哀之情很复杂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，既有对包身工及其家庭不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幸的悲哀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，也有对包身工之间、包身工与“外头工人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”之间关系冷漠的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悲哀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，还有对整个民族的悲哀。（每点2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fe037408?pid=9db4702e1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思维发展与提升</a:t>
            </a:r>
            <a:endParaRPr lang="en-US" altLang="zh-CN" sz="3200" dirty="0"/>
          </a:p>
        </p:txBody>
      </p:sp>
      <p:sp>
        <p:nvSpPr>
          <p:cNvPr id="3" name="QB_5_BD.76_1#a564952cf?sp=1&amp;pid=6fe037408&amp;color=0,0,0&amp;vtp=1&amp;bbb=1&amp;hb=1&amp;hltap=1"/>
          <p:cNvSpPr/>
          <p:nvPr/>
        </p:nvSpPr>
        <p:spPr>
          <a:xfrm>
            <a:off x="612648" y="95402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《包身工》以铁的事实、精确的数据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、精辟的分析和评论把劳动强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度最重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、地位最低、待遇最差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、痛苦最深的奴隶一样做工的女孩们的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遭遇公之于众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。学完了这篇报告文学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，你认为造成包身工悲惨命运的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罪魁祸首是谁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77_1#a564952cf?sp=1&amp;pid=6fe037408&amp;color=0,0,0&amp;vtp=1&amp;bbb=1&amp;hb=1&amp;hla=1"/>
          <p:cNvSpPr/>
          <p:nvPr/>
        </p:nvSpPr>
        <p:spPr>
          <a:xfrm>
            <a:off x="612648" y="350164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示例1）我认为应该是带工,他们是一伙骗子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。包身工是被带工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凭着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“将一根稻草讲成金条的嘴巴”从农村骗来的,是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“顺从地替带工赚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钱的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‘机器’”,包身工的身体是属于带工的,她们根本就没有“做”或者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”的自由。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7_1#a564952cf?sp=1&amp;pid=6fe037408&amp;color=0,0,0&amp;vtp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76_1#a564952cf?sp=1&amp;pid=6fe037408&amp;color=0,0,0&amp;vtp=1&amp;bbb=1&amp;hb=1&amp;hla=1"/>
          <p:cNvSpPr/>
          <p:nvPr/>
        </p:nvSpPr>
        <p:spPr>
          <a:xfrm>
            <a:off x="612648" y="4426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示例2）我认为工厂老板们才是罪魁祸首,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包身工固然是带工骗来的,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但看问题要看实质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,带工是替工厂老板们做事的，对包身工殴打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、罚工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、“停生意”、饿饭、吊起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、关黑房间等种种惩罚归根结底是维护工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厂老板们的利益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示例3）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我认为造成包身工悲惨命运的是压榨中国人民的反动统治者,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包身工制度是当时黑暗社会的产物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,受到国民党反动政府“特殊优惠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保护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,是伴随中国农村经济衰败生长出来的一颗毒瘤。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表明观点1分，说明理由3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dba2a9bd.fixed?pid=dbb467243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4000" dirty="0"/>
          </a:p>
        </p:txBody>
      </p:sp>
      <p:sp>
        <p:nvSpPr>
          <p:cNvPr id="3" name="C_3#6dba2a9bd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3_1#b5a2f3f14?pid=6dba2a9bd&amp;color=0,0,0&amp;vtp=1&amp;bt=1&amp;bbb=1&amp;hb=1"/>
          <p:cNvSpPr/>
          <p:nvPr/>
        </p:nvSpPr>
        <p:spPr>
          <a:xfrm>
            <a:off x="612648" y="46634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端午节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振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鹏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明天不准停工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这是端午节的前一天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在下午将要放工的时候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厂一间机器隆隆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的屋子外面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庄严的写字间的对面墙上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叫工人发抖的布告处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贴了这样一张新的布告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3_1#b5a2f3f14?pid=6dba2a9bd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拿着血汗去兑换工银的工人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经过长时间劳作之后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面色都呈现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银灰如死的惨容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凝滞无光的双目更是冷涩不堪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他们疲乏不支的躯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一个个都被棉花灰裹着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远看去就好像都穿了白花飞絮的衣服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悲鸣的汽笛第三次拉放之后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这些流血冒汗的动物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从他们的生活状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况上想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根本就不能说是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”），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都陆续从棉絮飞舞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浊气蒸发的车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工人工作的地方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里面没精打采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很狼狈地走出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出了车间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先呈现在他们眼前的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就是厂主新贴的布告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不准停工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的字样之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放工的伴侣们都不知不觉地呆立着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3_1#b5a2f3f14?pid=6dba2a9bd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一些教育权在先天就被褫夺了的工人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张望了一会儿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不觉就一致发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又是什么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的疑问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少数略微认得几个字的看后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即垂头丧气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地发出了微微的叹息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从这叹息声中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可以听出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不准停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的断句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一切探看亲友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打牌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休息的幻想和计划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都在这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不准停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的断续声中化为轻烟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缥缈而不可触摸了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这些被榨取了血汗的工人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现在心坎里都起了异样的感触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他们失望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而又沉默地经过管门的挨次严厉的搜查之后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各自回到自己的暗淡而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又简陋且不经风雨的贫民窟里去了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77103849f.fixed?pid=dbb467243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3#77103849f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3_1#b5a2f3f14?pid=6dba2a9bd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隆隆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隆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隆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隆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常动不息的机器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仍旧不断地旋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转着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早晨第一次的汽笛响了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提了饭篮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拿了衣包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工人依然照例陆续走进那数千劳动者的总压榨机关内去拼滴血汗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棉絮依旧飞舞着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浊气依旧蒸发着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机器依旧转动着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这正是 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不准停工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旧历端午节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又是汽笛一声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上午十二时放工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的信号悲鸣了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3_1#b5a2f3f14?pid=6dba2a9bd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车间里的机器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不停地转动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棉絮不停地飞舞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工人们在车轮转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动棉絮飞舞中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各自拿了饭篮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在机器旁的气管中吸取那黄色的带有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强性锈质的水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将饭泡热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用他们的午餐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棉絮不时地落入碗内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之就进了他们的口腔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纱头不时地断脱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手便时常离开饭碗而去工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这是每日的经常情形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不过在今天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各车间里都似乎表现出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一种异样的哀怨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悲愤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沉闷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凄惨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的情景来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沉默着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只有机器转动声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一张字数较多的布告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又出现在黑色的魔鬼似的牌子上了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3_1#b5a2f3f14?pid=6dba2a9bd&amp;color=0,0,0&amp;vtp=1&amp;bt=1&amp;bbb=1&amp;hb=1"/>
          <p:cNvSpPr/>
          <p:nvPr/>
        </p:nvSpPr>
        <p:spPr>
          <a:xfrm>
            <a:off x="612648" y="468000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王阿三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张小毛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李定国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胡小妹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余国祥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朱长富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卫炳生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刘阿桂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张翠芝九人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不服命令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擅自停工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着即开除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以警将来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第三次汽笛呜咽了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工人们机械似的又走出车间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拥挤到黑牌子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旁边张望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唉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唉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王阿三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张小毛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开除了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开除了九个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 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的低微叹息声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在死的沉默中颤动着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一切依然继续着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飞絮的白花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出门时严密的搜查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疲乏躯体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的挣扎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algn="r"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有删改）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6_2#b5a2f3f14?pid=6dba2a9bd&amp;color=0,0,0&amp;mp=1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《端午节》和《包身工》同属于报告文学，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这两篇文章既有相同点，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又有不同点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，请分别找出来并加以分析。（6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77_1#b5a2f3f14?pid=6dba2a9bd&amp;color=0,0,0&amp;mp=1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相同点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：二者都属于报告文学，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两篇文章的思想内容是一致的，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作者都以饱蘸血泪的笔触描绘了旧中国劳苦大众的悲惨生活，控诉和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声讨了半殖民地半封建社会吃人的罪恶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不同点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：①《包身工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》在写作上的主要特点是将横断面的描写与一般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情况介绍相结合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，综合运用记叙、议论、抒情等多种表达方式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，既具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有文学性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，又具有新闻性；《端午节》以时间的推移为线索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，连缀了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7_2#b5a2f3f14?pid=6dba2a9bd&amp;color=0,0,0&amp;mp=1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76_1#b5a2f3f14?pid=6dba2a9bd&amp;color=0,0,0&amp;mp=1&amp;vtp=1&amp;bt=1&amp;bbb=1&amp;hb=1&amp;hla=1"/>
          <p:cNvSpPr/>
          <p:nvPr/>
        </p:nvSpPr>
        <p:spPr>
          <a:xfrm>
            <a:off x="612648" y="4426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一系列场面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，并注意对环境氛围的渲染烘托。②《包身工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》截取包身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工从清晨起身到夜晚放工这样一个横断面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，即所谓“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包身工一日”；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端午节》以时间的推移为线索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，描写了纺织工人端午节前一天下午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及端午节这天的主要生活与劳动过程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，即所谓“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纺织工一日半”。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3bb0fb29?pid=6dba2a9bd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读写结合</a:t>
            </a:r>
            <a:endParaRPr lang="en-US" altLang="zh-CN" sz="3200" dirty="0"/>
          </a:p>
        </p:txBody>
      </p:sp>
      <p:sp>
        <p:nvSpPr>
          <p:cNvPr id="3" name="C_5_BD#cef335dea?pid=23bb0fb29&amp;color=0,173,163&amp;vtp=1&amp;bbb=1"/>
          <p:cNvSpPr/>
          <p:nvPr/>
        </p:nvSpPr>
        <p:spPr>
          <a:xfrm>
            <a:off x="612648" y="95402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一、课内积累</a:t>
            </a:r>
            <a:endParaRPr lang="en-US" altLang="zh-CN" sz="3000" dirty="0"/>
          </a:p>
        </p:txBody>
      </p:sp>
      <p:sp>
        <p:nvSpPr>
          <p:cNvPr id="4" name="P_6#649b8ff81?sp=1&amp;pid=cef335dea&amp;color=0,0,0&amp;vtp=1&amp;bbb=1&amp;hb=1"/>
          <p:cNvSpPr/>
          <p:nvPr/>
        </p:nvSpPr>
        <p:spPr>
          <a:xfrm>
            <a:off x="612648" y="1614503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天下兴亡，匹夫有责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天下兴亡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匹夫有责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夏衍为揭露帝国主义对中国的经济侵略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和封建势力对劳动者的残酷压榨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亲自深入日本纱厂进行实地考察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做了两个多月的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夜工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写作了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包身工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正如夏衍先生在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包身工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引起的回忆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中写的那样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为了今天的幸福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为了更幸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福的将来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爱社会主义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为社会主义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共产主义的新中国而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贡献出自己的力量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应该是我们青年一代的责任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5746ff67a?pid=cef335dea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运用角度</a:t>
            </a:r>
            <a:endParaRPr lang="en-US" altLang="zh-CN" sz="3000" dirty="0"/>
          </a:p>
        </p:txBody>
      </p:sp>
      <p:sp>
        <p:nvSpPr>
          <p:cNvPr id="3" name="P_7_BD#549c33bbb?pid=5746ff67a&amp;color=0,0,0&amp;vtp=1&amp;bbb=1"/>
          <p:cNvSpPr/>
          <p:nvPr/>
        </p:nvSpPr>
        <p:spPr>
          <a:xfrm>
            <a:off x="612648" y="1130379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爱国精神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奉献精神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天下兴亡，匹夫有责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500000eb8?pid=cef335dea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素材运用</a:t>
            </a:r>
            <a:endParaRPr lang="en-US" altLang="zh-CN" sz="3000" dirty="0"/>
          </a:p>
        </p:txBody>
      </p:sp>
      <p:sp>
        <p:nvSpPr>
          <p:cNvPr id="3" name="P_7_BD#8a2ff0d5e?pid=500000eb8&amp;color=0,0,0&amp;vtp=1&amp;bbb=1&amp;hb=1"/>
          <p:cNvSpPr/>
          <p:nvPr/>
        </p:nvSpPr>
        <p:spPr>
          <a:xfrm>
            <a:off x="612648" y="1130379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夏衍直面黑暗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揭露劳动人民的悲惨生活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富有社会责任感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石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光银将治沙与致富相结合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在荒漠中筑起了一条长百余里的绿色长城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体现了他的济世情怀和高度的社会责任感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我们每个人都应该肩担铸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造民族辉煌的重任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关心国家大事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为了国家和民族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接续奋斗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谱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写中华民族伟大复兴的凯歌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3aa89db9?pid=23bb0fb29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二、课外拓展</a:t>
            </a:r>
            <a:endParaRPr lang="en-US" altLang="zh-CN" sz="3000" dirty="0"/>
          </a:p>
        </p:txBody>
      </p:sp>
      <p:sp>
        <p:nvSpPr>
          <p:cNvPr id="3" name="P_6#021e4ae81?pid=d3aa89db9&amp;color=0,0,0&amp;vtp=1&amp;bbb=1&amp;hb=1"/>
          <p:cNvSpPr/>
          <p:nvPr/>
        </p:nvSpPr>
        <p:spPr>
          <a:xfrm>
            <a:off x="612648" y="1130379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以有温度的文字探索光明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读夏衍的《包身工》有感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曾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散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夏衍的报告文学作品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包身工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主要反映了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1932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到抗日战争爆发前夕国民党统治区的社会黑暗情况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作品中所描述的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社会生活虽然已经远去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但是其中蕴含的人性光辉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人文关怀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读来依旧使人震撼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发人深思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021e4ae81?pid=d3aa89db9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好的文学作品能真正触及社会的灵魂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在特殊的年代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要写出伟大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的作品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作者需要巨大的勇气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。20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世纪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年代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社会环境极为特殊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家要深入生活现场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所付出的艰辛与惊险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所需要面对的现实问题可想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而知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夏衍凭借强烈的社会责任感和悲悯情怀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在黑暗中探索光明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包身工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充满感情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带有温度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其旋律是积极向上的博爱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种爱积蓄了力量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震撼读者的心灵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点燃读者的情感火焰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作者对女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工有着深切的同情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对她们的悲惨命运进行了直接揭露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他的笔像是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一把锋利的手术刀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划破那个时代的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脓疮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对那个社会进行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刮骨疗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f04e7bcd?pid=77103849f&amp;color=0,0,0&amp;vtp=1&amp;bt=1&amp;bbb=1"/>
          <p:cNvSpPr/>
          <p:nvPr/>
        </p:nvSpPr>
        <p:spPr>
          <a:xfrm>
            <a:off x="612648" y="466344"/>
            <a:ext cx="10963656" cy="70224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200" dirty="0"/>
          </a:p>
        </p:txBody>
      </p:sp>
      <p:pic>
        <p:nvPicPr>
          <p:cNvPr id="3" name="P_5_BD#752dbf656?htil=1&amp;pid=af04e7bcd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01553" y="1195850"/>
            <a:ext cx="2212848" cy="260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5_BD#752dbf656?htil=1&amp;pid=af04e7bcd&amp;color=0,0,0&amp;vtp=1&amp;bbb=1&amp;hb=1&amp;hs=1"/>
          <p:cNvSpPr/>
          <p:nvPr/>
        </p:nvSpPr>
        <p:spPr>
          <a:xfrm>
            <a:off x="612648" y="1159274"/>
            <a:ext cx="8622792" cy="311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夏衍（1900—1995），原名沈乃熙，字端轩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，笔名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沈端先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，浙江杭州人，剧作家、电影艺术家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、社会活动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。1920年留学日本，1927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年回国后加入中国共产党，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后参加组织艺术剧社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，筹建左联、左翼剧联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，为左翼文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艺运动主要领导者之一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。1934年起创作话剧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，其作品反</a:t>
            </a:r>
            <a:endParaRPr lang="en-US" altLang="zh-CN" sz="2800" dirty="0"/>
          </a:p>
        </p:txBody>
      </p:sp>
      <p:sp>
        <p:nvSpPr>
          <p:cNvPr id="5" name="P_5_BD#752dbf656?htil=1&amp;pid=af04e7bcd&amp;color=0,0,0&amp;vtp=1&amp;bbb=1&amp;hb=1&amp;hs=1"/>
          <p:cNvSpPr/>
          <p:nvPr/>
        </p:nvSpPr>
        <p:spPr>
          <a:xfrm>
            <a:off x="611994" y="4288547"/>
            <a:ext cx="10968012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映各个时期的社会生活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追求思想性和艺术性的统一。从简单平凡的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小人物身上反映出激荡的时代特征，显示社会政治和革命的主题。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1994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年被国务院授予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“国家有杰出贡献的电影艺术家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”称号。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021e4ae81?pid=d3aa89db9&amp;color=0,0,0&amp;vtp=1&amp;bbb=1&amp;hb=1"/>
          <p:cNvSpPr/>
          <p:nvPr/>
        </p:nvSpPr>
        <p:spPr>
          <a:xfrm>
            <a:off x="612648" y="468000"/>
            <a:ext cx="10963656" cy="584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把他的所见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所想以形象的方式记录下来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他要告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诉世人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那里的世界究竟是怎样的世界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真相是怎样的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进而呼唤善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良的人们起来抗争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报告文学创作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如果不是基于对社会的真情实感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不是基于发自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内心的召唤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那么作品就是苍白无力的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在今天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中国社会发生了翻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天覆地的变化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无数或激动人心或发人深省的事件不断上演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作家也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需要拥有属于自己的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火眼金睛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无论是讴歌时代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还是记录社会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报告文学作家都要为社会的进步贡献文学力量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以有温度的作品感动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进而凝聚人心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激发更大的前行动力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有删改）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021e4ae81?pid=d3aa89db9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名师赏评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这篇读后感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，强调了要写出“有温度”的作品必须有真情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，而真情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来源于作者的社会责任感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、悲悯情怀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，而这情感的产生也必须是建立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在真实社会生活的基础之上的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。《包身工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》的作者夏衍就是一位具有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强烈的社会责任感和悲悯情怀的作家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，他深入实地考察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，真实地了解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包身工的悲惨遭遇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，在这个过程中，他付出了艰辛。正是这样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创作才能建立在真实社会生活的基础之上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，才能对那个社会进行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“刮骨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疗毒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e2951dac?pid=23bb0fb29&amp;color=0,173,163&amp;vtp=1&amp;bt=1&amp;bbb=1"/>
          <p:cNvSpPr/>
          <p:nvPr/>
        </p:nvSpPr>
        <p:spPr>
          <a:xfrm>
            <a:off x="612648" y="466344"/>
            <a:ext cx="10963656" cy="685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三、读写结合</a:t>
            </a:r>
            <a:endParaRPr lang="en-US" altLang="zh-CN" sz="3000" dirty="0"/>
          </a:p>
        </p:txBody>
      </p:sp>
      <p:sp>
        <p:nvSpPr>
          <p:cNvPr id="3" name="QB_6_BD.76_1#9bf77d6f4?pid=4e2951dac&amp;color=0,0,0&amp;vtp=1&amp;bbb=1&amp;hb=1&amp;hltap=1"/>
          <p:cNvSpPr/>
          <p:nvPr/>
        </p:nvSpPr>
        <p:spPr>
          <a:xfrm>
            <a:off x="612648" y="1130379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现代社会，虽然包身工制度已经不存在了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，但有些落后国家和偏僻地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区还存在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“现代包身工”。对此你怎么看？请结合《包身工》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这篇课文，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写一个文段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。要求：观点明确，语言简明、连贯，不超过200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个字。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77_1#9bf77d6f4?pid=4e2951dac&amp;color=0,0,0&amp;vtp=1&amp;bbb=1&amp;hb=1&amp;hla=1"/>
          <p:cNvSpPr/>
          <p:nvPr/>
        </p:nvSpPr>
        <p:spPr>
          <a:xfrm>
            <a:off x="612648" y="3680539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）包身工制度是旧中国工厂中实行的一种定期卖身的雇佣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制度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。包身工在厂里受资本家和工头的欺压，劳动繁重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，过着人间地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狱的生活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。而如今，在市场经济大潮中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，有些工厂为了牟取更多的利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7_1#9bf77d6f4?pid=4e2951dac&amp;color=0,0,0&amp;vtp=1&amp;bbb=1&amp;hb=1&amp;hltap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76_1#9bf77d6f4?pid=4e2951dac&amp;color=0,0,0&amp;vtp=1&amp;bbb=1&amp;hb=1&amp;hla=1"/>
          <p:cNvSpPr/>
          <p:nvPr/>
        </p:nvSpPr>
        <p:spPr>
          <a:xfrm>
            <a:off x="612648" y="4426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，竟然置劳动法规于不顾，出现了使用童工、延长劳动时间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、增大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劳动强度以及减少劳动报酬等丑恶现象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。身处新时代的我们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，应警惕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包身工的悲剧重演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。（观点明确3分，结合课文3分，语言简明、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连贯2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，符合字数要求2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752dbf656?htil=2&amp;pid=af04e7bcd&amp;color=0,0,0&amp;vtp=1&amp;bt=1&amp;bbb=1&amp;hb=1"/>
          <p:cNvSpPr/>
          <p:nvPr/>
        </p:nvSpPr>
        <p:spPr>
          <a:xfrm>
            <a:off x="612648" y="46634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代表作品：说剧剧本《赛金花》《秋瑾传》《上海屋檐下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》《法西斯细菌》等，电影剧本《狂流》《春蚕》《祝福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》《林家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铺子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》《革命家庭》等。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59413920?pid=77103849f&amp;color=0,0,0&amp;vtp=1&amp;bt=1&amp;bbb=1"/>
          <p:cNvSpPr/>
          <p:nvPr/>
        </p:nvSpPr>
        <p:spPr>
          <a:xfrm>
            <a:off x="612648" y="466345"/>
            <a:ext cx="10963656" cy="6339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200" dirty="0"/>
          </a:p>
        </p:txBody>
      </p:sp>
      <p:sp>
        <p:nvSpPr>
          <p:cNvPr id="3" name="P_5_BD#b37a314f8?pid=a59413920&amp;color=0,0,0&amp;vtp=1&amp;bbb=1&amp;hb=1"/>
          <p:cNvSpPr/>
          <p:nvPr/>
        </p:nvSpPr>
        <p:spPr>
          <a:xfrm>
            <a:off x="612648" y="1094190"/>
            <a:ext cx="10963656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二十世纪二三十年代，中国农村在帝国主义加紧侵略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、各种黑暗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势力残酷压迫下日益破产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。靠近上海的苏北地区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，每年有大量无法生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存的农村姑娘被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“带工”老板诱骗走，到上海的日本纱厂做包身工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身工完全丧失了人身自由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，被当作“机器”“罐装了的劳动力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”，过着人间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地狱的生活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。从“一·二八”事变以后，中国人民抗日情绪高涨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，上海的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工人运动重新抬头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，日本资本家为了减少工人罢工的威胁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，需要用包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身工来代替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“外头工人”，因此这一时期的包身工人数突然增加了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衍亲赴上海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，进行了长达几个月的实地考察，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目睹包身工的非人生活，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用饱含血泪的笔</a:t>
            </a:r>
            <a:r>
              <a:rPr lang="zh-CN" altLang="en-US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，撰写了这篇报告文学。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e9314ab3?pid=77103849f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200" dirty="0"/>
          </a:p>
        </p:txBody>
      </p:sp>
      <p:sp>
        <p:nvSpPr>
          <p:cNvPr id="3" name="P_5#085b349ef?sp=1&amp;pid=fe9314ab3&amp;color=0,0,0&amp;vtp=1&amp;bbb=1&amp;hb=1"/>
          <p:cNvSpPr/>
          <p:nvPr/>
        </p:nvSpPr>
        <p:spPr>
          <a:xfrm>
            <a:off x="612648" y="117445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报告文学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报告文学指以现实生活中具有典型意义的真人真事为题材，经过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适当的艺术加工而写成的文学作品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。它兼有新闻报道的特点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，能够迅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速生动地反映现实生活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，被誉为文学创作中的“轻骑兵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”。它是散文的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，是文艺通讯、特写、速写等的总称。新闻性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、文学性是其主要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特征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16329</Words>
  <Application>WPS 演示</Application>
  <PresentationFormat>宽屏</PresentationFormat>
  <Paragraphs>755</Paragraphs>
  <Slides>63</Slides>
  <Notes>47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63</vt:i4>
      </vt:variant>
    </vt:vector>
  </HeadingPairs>
  <TitlesOfParts>
    <vt:vector size="77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Calibri</vt:lpstr>
      <vt:lpstr>Arial Unicode MS</vt:lpstr>
      <vt:lpstr>等线</vt:lpstr>
      <vt:lpstr>楷体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6</cp:revision>
  <dcterms:created xsi:type="dcterms:W3CDTF">2025-04-01T05:34:00Z</dcterms:created>
  <dcterms:modified xsi:type="dcterms:W3CDTF">2025-09-02T09:17:58Z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6886026F9273457984937F991A05F7E1_12</vt:lpwstr>
  </property>
  <property fmtid="{D5CDD505-2E9C-101B-9397-08002B2CF9AE}" pid="3" name="KSOProductBuildVer">
    <vt:lpwstr>2052-12.1.0.22529</vt:lpwstr>
  </property>
</Properties>
</file>